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4"/>
  </p:notesMasterIdLst>
  <p:sldIdLst>
    <p:sldId id="256" r:id="rId2"/>
    <p:sldId id="257" r:id="rId3"/>
    <p:sldId id="258" r:id="rId4"/>
    <p:sldId id="277" r:id="rId5"/>
    <p:sldId id="259" r:id="rId6"/>
    <p:sldId id="279" r:id="rId7"/>
    <p:sldId id="260" r:id="rId8"/>
    <p:sldId id="261" r:id="rId9"/>
    <p:sldId id="280" r:id="rId10"/>
    <p:sldId id="262" r:id="rId11"/>
    <p:sldId id="281" r:id="rId12"/>
    <p:sldId id="263" r:id="rId13"/>
    <p:sldId id="282" r:id="rId14"/>
    <p:sldId id="283" r:id="rId15"/>
    <p:sldId id="264" r:id="rId16"/>
    <p:sldId id="284" r:id="rId17"/>
    <p:sldId id="285" r:id="rId18"/>
    <p:sldId id="265" r:id="rId19"/>
    <p:sldId id="286" r:id="rId20"/>
    <p:sldId id="267" r:id="rId21"/>
    <p:sldId id="287" r:id="rId22"/>
    <p:sldId id="268" r:id="rId23"/>
    <p:sldId id="269" r:id="rId24"/>
    <p:sldId id="270" r:id="rId25"/>
    <p:sldId id="271" r:id="rId26"/>
    <p:sldId id="272" r:id="rId27"/>
    <p:sldId id="273" r:id="rId28"/>
    <p:sldId id="288" r:id="rId29"/>
    <p:sldId id="274" r:id="rId30"/>
    <p:sldId id="275" r:id="rId31"/>
    <p:sldId id="276" r:id="rId32"/>
    <p:sldId id="289" r:id="rId33"/>
  </p:sldIdLst>
  <p:sldSz cx="14630400" cy="10972800"/>
  <p:notesSz cx="109728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41" d="100"/>
          <a:sy n="41" d="100"/>
        </p:scale>
        <p:origin x="144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51089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369058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9836990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5898837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3636563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24433173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55102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5160241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34270798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3390592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31411125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4083619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8238905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104927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104927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104927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104927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104927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104927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104927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104927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104927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104927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dataverseafrica.org/" TargetMode="Externa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6.jpe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hyperlink" Target="https://african-financial-risk-dashboard-d.streamlit.app/" TargetMode="External"/><Relationship Id="rId2" Type="http://schemas.openxmlformats.org/officeDocument/2006/relationships/notesSlide" Target="../notesSlides/notesSlide18.xml"/><Relationship Id="rId1" Type="http://schemas.openxmlformats.org/officeDocument/2006/relationships/slideLayout" Target="../slideLayouts/slideLayout11.xml"/><Relationship Id="rId5" Type="http://schemas.openxmlformats.org/officeDocument/2006/relationships/image" Target="../media/image15.png"/><Relationship Id="rId4" Type="http://schemas.openxmlformats.org/officeDocument/2006/relationships/image" Target="../media/image6.jpeg"/></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6.jpeg"/><Relationship Id="rId4" Type="http://schemas.openxmlformats.org/officeDocument/2006/relationships/hyperlink" Target="https://dataverseafrica.or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bit.ly/45za0YJ" TargetMode="External"/><Relationship Id="rId5" Type="http://schemas.openxmlformats.org/officeDocument/2006/relationships/image" Target="../media/image15.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22.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28.svg"/><Relationship Id="rId11" Type="http://schemas.openxmlformats.org/officeDocument/2006/relationships/image" Target="../media/image15.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hyperlink" Target="https://dataverseafrica.org/"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6.jpe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6.jpeg"/><Relationship Id="rId4" Type="http://schemas.openxmlformats.org/officeDocument/2006/relationships/hyperlink" Target="https://dataverseafrica.or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hyperlink" Target="https://dataverseafrica.org/" TargetMode="External"/><Relationship Id="rId5" Type="http://schemas.openxmlformats.org/officeDocument/2006/relationships/image" Target="../media/image4.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hyperlink" Target="https://dataverseafrica.org/" TargetMode="External"/><Relationship Id="rId5" Type="http://schemas.openxmlformats.org/officeDocument/2006/relationships/image" Target="../media/image4.png"/><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5.png"/><Relationship Id="rId4" Type="http://schemas.openxmlformats.org/officeDocument/2006/relationships/image" Target="../media/image10.svg"/><Relationship Id="rId9"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199076" y="0"/>
            <a:ext cx="4431323" cy="10972800"/>
          </a:xfrm>
          <a:prstGeom prst="rect">
            <a:avLst/>
          </a:prstGeom>
        </p:spPr>
      </p:pic>
      <p:sp>
        <p:nvSpPr>
          <p:cNvPr id="6" name="TextBox 5">
            <a:extLst>
              <a:ext uri="{FF2B5EF4-FFF2-40B4-BE49-F238E27FC236}">
                <a16:creationId xmlns:a16="http://schemas.microsoft.com/office/drawing/2014/main" id="{1A515EA6-784B-1AFA-44E6-AAB38B460ED6}"/>
              </a:ext>
            </a:extLst>
          </p:cNvPr>
          <p:cNvSpPr txBox="1"/>
          <p:nvPr/>
        </p:nvSpPr>
        <p:spPr>
          <a:xfrm>
            <a:off x="187570" y="4382866"/>
            <a:ext cx="10011506" cy="1323439"/>
          </a:xfrm>
          <a:prstGeom prst="rect">
            <a:avLst/>
          </a:prstGeom>
          <a:noFill/>
        </p:spPr>
        <p:txBody>
          <a:bodyPr wrap="square">
            <a:spAutoFit/>
          </a:bodyPr>
          <a:lstStyle/>
          <a:p>
            <a:r>
              <a:rPr lang="en-US" sz="4000" b="1" i="0" dirty="0">
                <a:solidFill>
                  <a:srgbClr val="00B0F0"/>
                </a:solidFill>
                <a:effectLst/>
                <a:latin typeface="Arial" panose="020B0604020202020204" pitchFamily="34" charset="0"/>
                <a:cs typeface="Arial" panose="020B0604020202020204" pitchFamily="34" charset="0"/>
              </a:rPr>
              <a:t>African Financial Segmentation </a:t>
            </a:r>
          </a:p>
          <a:p>
            <a:r>
              <a:rPr lang="en-US" sz="4000" b="1" i="0" dirty="0">
                <a:solidFill>
                  <a:srgbClr val="00B0F0"/>
                </a:solidFill>
                <a:effectLst/>
                <a:latin typeface="Arial" panose="020B0604020202020204" pitchFamily="34" charset="0"/>
                <a:cs typeface="Arial" panose="020B0604020202020204" pitchFamily="34" charset="0"/>
              </a:rPr>
              <a:t>Dashboard With  NLP-enhanced Insights</a:t>
            </a:r>
            <a:endParaRPr lang="en-US" sz="4000" dirty="0">
              <a:solidFill>
                <a:srgbClr val="00B0F0"/>
              </a:solidFill>
              <a:latin typeface="Arial" panose="020B0604020202020204" pitchFamily="34" charset="0"/>
              <a:cs typeface="Arial" panose="020B0604020202020204" pitchFamily="34" charset="0"/>
            </a:endParaRPr>
          </a:p>
        </p:txBody>
      </p:sp>
      <p:sp>
        <p:nvSpPr>
          <p:cNvPr id="11" name="Text 3"/>
          <p:cNvSpPr/>
          <p:nvPr/>
        </p:nvSpPr>
        <p:spPr>
          <a:xfrm>
            <a:off x="459032" y="8175777"/>
            <a:ext cx="12868275" cy="2014126"/>
          </a:xfrm>
          <a:prstGeom prst="rect">
            <a:avLst/>
          </a:prstGeom>
          <a:noFill/>
          <a:ln/>
        </p:spPr>
        <p:txBody>
          <a:bodyPr wrap="square" lIns="0" tIns="0" rIns="0" bIns="0" rtlCol="0" anchor="t"/>
          <a:lstStyle/>
          <a:p>
            <a:pPr algn="l">
              <a:lnSpc>
                <a:spcPts val="3150"/>
              </a:lnSpc>
              <a:buSzPct val="100000"/>
            </a:pPr>
            <a:r>
              <a:rPr lang="en-US" sz="2400" b="1" dirty="0">
                <a:solidFill>
                  <a:schemeClr val="bg1"/>
                </a:solidFill>
                <a:latin typeface="Arial" panose="020B0604020202020204" pitchFamily="34" charset="0"/>
                <a:ea typeface="Barlow" pitchFamily="34" charset="-122"/>
                <a:cs typeface="Arial" panose="020B0604020202020204" pitchFamily="34" charset="0"/>
              </a:rPr>
              <a:t>TEAM: Amarachi F., Thato Maelane, Philip Odiachi, Mavis</a:t>
            </a:r>
            <a:endParaRPr lang="en-US" sz="2400" b="1" dirty="0">
              <a:solidFill>
                <a:schemeClr val="bg1"/>
              </a:solidFill>
              <a:latin typeface="Arial" panose="020B0604020202020204" pitchFamily="34" charset="0"/>
              <a:cs typeface="Arial" panose="020B0604020202020204" pitchFamily="34" charset="0"/>
            </a:endParaRPr>
          </a:p>
          <a:p>
            <a:pPr algn="l">
              <a:lnSpc>
                <a:spcPts val="3150"/>
              </a:lnSpc>
              <a:buSzPct val="100000"/>
            </a:pPr>
            <a:endParaRPr lang="en-US" sz="2400" b="1" dirty="0">
              <a:solidFill>
                <a:schemeClr val="bg1"/>
              </a:solidFill>
              <a:latin typeface="Arial" panose="020B0604020202020204" pitchFamily="34" charset="0"/>
              <a:ea typeface="Barlow" pitchFamily="34" charset="-122"/>
              <a:cs typeface="Arial" panose="020B0604020202020204" pitchFamily="34" charset="0"/>
            </a:endParaRPr>
          </a:p>
          <a:p>
            <a:pPr algn="l">
              <a:lnSpc>
                <a:spcPts val="3150"/>
              </a:lnSpc>
              <a:buSzPct val="100000"/>
            </a:pPr>
            <a:r>
              <a:rPr lang="en-US" sz="2400" b="1" dirty="0">
                <a:solidFill>
                  <a:schemeClr val="bg1"/>
                </a:solidFill>
                <a:latin typeface="Arial" panose="020B0604020202020204" pitchFamily="34" charset="0"/>
                <a:ea typeface="Barlow" pitchFamily="34" charset="-122"/>
                <a:cs typeface="Arial" panose="020B0604020202020204" pitchFamily="34" charset="0"/>
              </a:rPr>
              <a:t>Program: Dataverse Africa Internship - Cohort 3</a:t>
            </a:r>
          </a:p>
          <a:p>
            <a:pPr algn="l">
              <a:lnSpc>
                <a:spcPts val="3150"/>
              </a:lnSpc>
              <a:buSzPct val="100000"/>
            </a:pPr>
            <a:endParaRPr lang="en-US" sz="2400" b="1" dirty="0">
              <a:solidFill>
                <a:schemeClr val="bg1"/>
              </a:solidFill>
              <a:latin typeface="Arial" panose="020B0604020202020204" pitchFamily="34" charset="0"/>
              <a:ea typeface="Barlow" pitchFamily="34" charset="-122"/>
              <a:cs typeface="Arial" panose="020B0604020202020204" pitchFamily="34" charset="0"/>
            </a:endParaRPr>
          </a:p>
          <a:p>
            <a:pPr algn="l">
              <a:lnSpc>
                <a:spcPts val="3150"/>
              </a:lnSpc>
              <a:buSzPct val="100000"/>
            </a:pPr>
            <a:r>
              <a:rPr lang="en-US" sz="2400" b="1" dirty="0">
                <a:solidFill>
                  <a:schemeClr val="bg1"/>
                </a:solidFill>
                <a:latin typeface="Arial" panose="020B0604020202020204" pitchFamily="34" charset="0"/>
                <a:ea typeface="Barlow" pitchFamily="34" charset="-122"/>
                <a:cs typeface="Arial" panose="020B0604020202020204" pitchFamily="34" charset="0"/>
              </a:rPr>
              <a:t>DATE: January 9th, 2026</a:t>
            </a:r>
            <a:endParaRPr lang="en-US" sz="2400" b="1" dirty="0">
              <a:solidFill>
                <a:schemeClr val="bg1"/>
              </a:solidFill>
              <a:latin typeface="Arial" panose="020B0604020202020204" pitchFamily="34" charset="0"/>
              <a:cs typeface="Arial" panose="020B0604020202020204" pitchFamily="34" charset="0"/>
            </a:endParaRPr>
          </a:p>
        </p:txBody>
      </p:sp>
      <p:sp>
        <p:nvSpPr>
          <p:cNvPr id="12" name="Freeform 14">
            <a:extLst>
              <a:ext uri="{FF2B5EF4-FFF2-40B4-BE49-F238E27FC236}">
                <a16:creationId xmlns:a16="http://schemas.microsoft.com/office/drawing/2014/main" id="{BBBC2E32-2D82-A24F-B9CC-853452EAC3EF}"/>
              </a:ext>
            </a:extLst>
          </p:cNvPr>
          <p:cNvSpPr/>
          <p:nvPr/>
        </p:nvSpPr>
        <p:spPr>
          <a:xfrm>
            <a:off x="459032" y="171090"/>
            <a:ext cx="1207934" cy="1114682"/>
          </a:xfrm>
          <a:custGeom>
            <a:avLst/>
            <a:gdLst/>
            <a:ahLst/>
            <a:cxnLst/>
            <a:rect l="l" t="t" r="r" b="b"/>
            <a:pathLst>
              <a:path w="1207934" h="1114682">
                <a:moveTo>
                  <a:pt x="0" y="0"/>
                </a:moveTo>
                <a:lnTo>
                  <a:pt x="1207933" y="0"/>
                </a:lnTo>
                <a:lnTo>
                  <a:pt x="1207933" y="1114682"/>
                </a:lnTo>
                <a:lnTo>
                  <a:pt x="0" y="1114682"/>
                </a:lnTo>
                <a:lnTo>
                  <a:pt x="0" y="0"/>
                </a:lnTo>
                <a:close/>
              </a:path>
            </a:pathLst>
          </a:custGeom>
          <a:blipFill>
            <a:blip r:embed="rId4"/>
            <a:stretch>
              <a:fillRect l="-186865" t="-163093" r="-187297" b="-250736"/>
            </a:stretch>
          </a:blipFill>
        </p:spPr>
      </p:sp>
      <p:sp>
        <p:nvSpPr>
          <p:cNvPr id="13" name="TextBox 17">
            <a:extLst>
              <a:ext uri="{FF2B5EF4-FFF2-40B4-BE49-F238E27FC236}">
                <a16:creationId xmlns:a16="http://schemas.microsoft.com/office/drawing/2014/main" id="{3543EF5C-57C6-4EC2-6728-60D812C77F78}"/>
              </a:ext>
            </a:extLst>
          </p:cNvPr>
          <p:cNvSpPr txBox="1"/>
          <p:nvPr/>
        </p:nvSpPr>
        <p:spPr>
          <a:xfrm>
            <a:off x="1666965" y="375735"/>
            <a:ext cx="1772505" cy="837152"/>
          </a:xfrm>
          <a:prstGeom prst="rect">
            <a:avLst/>
          </a:prstGeom>
        </p:spPr>
        <p:txBody>
          <a:bodyPr lIns="0" tIns="0" rIns="0" bIns="0" rtlCol="0" anchor="t">
            <a:spAutoFit/>
          </a:bodyPr>
          <a:lstStyle/>
          <a:p>
            <a:pPr algn="l">
              <a:lnSpc>
                <a:spcPts val="3359"/>
              </a:lnSpc>
            </a:pPr>
            <a:r>
              <a:rPr lang="en-US" sz="2400" b="1" dirty="0">
                <a:solidFill>
                  <a:srgbClr val="0665BE"/>
                </a:solidFill>
                <a:latin typeface="Arial" panose="020B0604020202020204" pitchFamily="34" charset="0"/>
                <a:ea typeface="Gordita Bold"/>
                <a:cs typeface="Arial" panose="020B0604020202020204" pitchFamily="34" charset="0"/>
                <a:sym typeface="Gordita Bold"/>
                <a:hlinkClick r:id="rId5"/>
              </a:rPr>
              <a:t>Dataverse </a:t>
            </a:r>
          </a:p>
          <a:p>
            <a:pPr algn="l">
              <a:lnSpc>
                <a:spcPts val="3359"/>
              </a:lnSpc>
              <a:spcBef>
                <a:spcPct val="0"/>
              </a:spcBef>
            </a:pPr>
            <a:r>
              <a:rPr lang="en-US" sz="2400" b="1" dirty="0">
                <a:solidFill>
                  <a:srgbClr val="0665BE"/>
                </a:solidFill>
                <a:latin typeface="Arial" panose="020B0604020202020204" pitchFamily="34" charset="0"/>
                <a:ea typeface="Gordita Bold"/>
                <a:cs typeface="Arial" panose="020B0604020202020204" pitchFamily="34" charset="0"/>
                <a:sym typeface="Gordita Bold"/>
                <a:hlinkClick r:id="rId5"/>
              </a:rPr>
              <a:t>Africa</a:t>
            </a:r>
            <a:endParaRPr lang="en-US" sz="2400" b="1" dirty="0">
              <a:solidFill>
                <a:srgbClr val="0665BE"/>
              </a:solidFill>
              <a:latin typeface="Arial" panose="020B0604020202020204" pitchFamily="34" charset="0"/>
              <a:ea typeface="Gordita Bold"/>
              <a:cs typeface="Arial" panose="020B0604020202020204" pitchFamily="34" charset="0"/>
              <a:sym typeface="Gordita Bold"/>
            </a:endParaRPr>
          </a:p>
        </p:txBody>
      </p:sp>
      <p:pic>
        <p:nvPicPr>
          <p:cNvPr id="20" name="Image 0" descr="preencoded.png">
            <a:extLst>
              <a:ext uri="{FF2B5EF4-FFF2-40B4-BE49-F238E27FC236}">
                <a16:creationId xmlns:a16="http://schemas.microsoft.com/office/drawing/2014/main" id="{0567E0F6-C2A8-9FC3-E6E3-9006B1D01F4F}"/>
              </a:ext>
            </a:extLst>
          </p:cNvPr>
          <p:cNvPicPr>
            <a:picLocks noChangeAspect="1"/>
          </p:cNvPicPr>
          <p:nvPr/>
        </p:nvPicPr>
        <p:blipFill>
          <a:blip r:embed="rId6">
            <a:alphaModFix amt="20000"/>
          </a:blip>
          <a:stretch>
            <a:fillRect/>
          </a:stretch>
        </p:blipFill>
        <p:spPr>
          <a:xfrm>
            <a:off x="0" y="0"/>
            <a:ext cx="10199076" cy="1089869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81063" y="730091"/>
            <a:ext cx="6013132" cy="503396"/>
          </a:xfrm>
          <a:prstGeom prst="rect">
            <a:avLst/>
          </a:prstGeom>
          <a:noFill/>
          <a:ln/>
        </p:spPr>
        <p:txBody>
          <a:bodyPr wrap="none" lIns="0" tIns="0" rIns="0" bIns="0" rtlCol="0" anchor="t"/>
          <a:lstStyle/>
          <a:p>
            <a:pPr marL="0" indent="0" algn="l">
              <a:lnSpc>
                <a:spcPts val="3950"/>
              </a:lnSpc>
              <a:buNone/>
            </a:pPr>
            <a:r>
              <a:rPr lang="en-US" sz="3600" b="1" dirty="0">
                <a:solidFill>
                  <a:srgbClr val="F0FCFF"/>
                </a:solidFill>
                <a:latin typeface="Arial" panose="020B0604020202020204" pitchFamily="34" charset="0"/>
                <a:ea typeface="Spline Sans Bold" pitchFamily="34" charset="-122"/>
                <a:cs typeface="Arial" panose="020B0604020202020204" pitchFamily="34" charset="0"/>
              </a:rPr>
              <a:t>C. Natural Language Processing</a:t>
            </a:r>
            <a:endParaRPr lang="en-US" sz="3600" dirty="0">
              <a:latin typeface="Arial" panose="020B0604020202020204" pitchFamily="34" charset="0"/>
              <a:cs typeface="Arial" panose="020B0604020202020204" pitchFamily="34" charset="0"/>
            </a:endParaRPr>
          </a:p>
        </p:txBody>
      </p:sp>
      <p:sp>
        <p:nvSpPr>
          <p:cNvPr id="3" name="Text 1"/>
          <p:cNvSpPr/>
          <p:nvPr/>
        </p:nvSpPr>
        <p:spPr>
          <a:xfrm>
            <a:off x="944166" y="1619185"/>
            <a:ext cx="12868275" cy="688658"/>
          </a:xfrm>
          <a:prstGeom prst="rect">
            <a:avLst/>
          </a:prstGeom>
          <a:noFill/>
          <a:ln/>
        </p:spPr>
        <p:txBody>
          <a:bodyPr wrap="square" lIns="0" tIns="0" rIns="0" bIns="0" rtlCol="0" anchor="t"/>
          <a:lstStyle/>
          <a:p>
            <a:pPr marL="0" indent="0" algn="just">
              <a:lnSpc>
                <a:spcPct val="150000"/>
              </a:lnSpc>
              <a:buNone/>
            </a:pPr>
            <a:r>
              <a:rPr lang="en-US" sz="3200" dirty="0">
                <a:solidFill>
                  <a:schemeClr val="bg1"/>
                </a:solidFill>
                <a:latin typeface="Arial" panose="020B0604020202020204" pitchFamily="34" charset="0"/>
                <a:ea typeface="Barlow" pitchFamily="34" charset="-122"/>
                <a:cs typeface="Arial" panose="020B0604020202020204" pitchFamily="34" charset="0"/>
              </a:rPr>
              <a:t>Advanced sentiment analysis was conducted using VADER (Valence Aware Dictionary and sEntiment Reasoner), selected for its effectiveness with informal text and African linguistic patterns</a:t>
            </a:r>
            <a:r>
              <a:rPr lang="en-US" sz="3200" dirty="0">
                <a:solidFill>
                  <a:srgbClr val="E0E4E6"/>
                </a:solidFill>
                <a:latin typeface="Arial" panose="020B0604020202020204" pitchFamily="34" charset="0"/>
                <a:ea typeface="Barlow" pitchFamily="34" charset="-122"/>
                <a:cs typeface="Arial" panose="020B0604020202020204" pitchFamily="34" charset="0"/>
              </a:rPr>
              <a:t>.</a:t>
            </a:r>
            <a:endParaRPr lang="en-US" sz="3200" dirty="0">
              <a:latin typeface="Arial" panose="020B0604020202020204" pitchFamily="34" charset="0"/>
              <a:cs typeface="Arial" panose="020B0604020202020204" pitchFamily="34" charset="0"/>
            </a:endParaRPr>
          </a:p>
        </p:txBody>
      </p:sp>
      <p:sp>
        <p:nvSpPr>
          <p:cNvPr id="4" name="Text 2"/>
          <p:cNvSpPr/>
          <p:nvPr/>
        </p:nvSpPr>
        <p:spPr>
          <a:xfrm>
            <a:off x="944166" y="5008480"/>
            <a:ext cx="4588669" cy="503396"/>
          </a:xfrm>
          <a:prstGeom prst="rect">
            <a:avLst/>
          </a:prstGeom>
          <a:noFill/>
          <a:ln/>
        </p:spPr>
        <p:txBody>
          <a:bodyPr wrap="none" lIns="0" tIns="0" rIns="0" bIns="0" rtlCol="0" anchor="t"/>
          <a:lstStyle/>
          <a:p>
            <a:pPr marL="0" indent="0" algn="l">
              <a:lnSpc>
                <a:spcPts val="3950"/>
              </a:lnSpc>
              <a:buNone/>
            </a:pPr>
            <a:r>
              <a:rPr lang="en-US" sz="3600" b="1" dirty="0">
                <a:solidFill>
                  <a:srgbClr val="F0FCFF"/>
                </a:solidFill>
                <a:latin typeface="Arial" panose="020B0604020202020204" pitchFamily="34" charset="0"/>
                <a:ea typeface="Spline Sans Bold" pitchFamily="34" charset="-122"/>
                <a:cs typeface="Arial" panose="020B0604020202020204" pitchFamily="34" charset="0"/>
              </a:rPr>
              <a:t>D. Validation Framework</a:t>
            </a:r>
            <a:endParaRPr lang="en-US" sz="3600" dirty="0">
              <a:latin typeface="Arial" panose="020B0604020202020204" pitchFamily="34" charset="0"/>
              <a:cs typeface="Arial" panose="020B0604020202020204" pitchFamily="34" charset="0"/>
            </a:endParaRPr>
          </a:p>
        </p:txBody>
      </p:sp>
      <p:sp>
        <p:nvSpPr>
          <p:cNvPr id="5" name="Text 3"/>
          <p:cNvSpPr/>
          <p:nvPr/>
        </p:nvSpPr>
        <p:spPr>
          <a:xfrm>
            <a:off x="944165" y="6068018"/>
            <a:ext cx="12868275" cy="2792231"/>
          </a:xfrm>
          <a:prstGeom prst="rect">
            <a:avLst/>
          </a:prstGeom>
          <a:noFill/>
          <a:ln/>
        </p:spPr>
        <p:txBody>
          <a:bodyPr wrap="square" lIns="0" tIns="0" rIns="0" bIns="0" rtlCol="0" anchor="t"/>
          <a:lstStyle/>
          <a:p>
            <a:pPr marL="0" indent="0" algn="just">
              <a:lnSpc>
                <a:spcPct val="150000"/>
              </a:lnSpc>
              <a:buNone/>
            </a:pPr>
            <a:r>
              <a:rPr lang="en-US" sz="3200" dirty="0">
                <a:solidFill>
                  <a:schemeClr val="bg1"/>
                </a:solidFill>
                <a:latin typeface="Arial" panose="020B0604020202020204" pitchFamily="34" charset="0"/>
                <a:ea typeface="Barlow" pitchFamily="34" charset="-122"/>
                <a:cs typeface="Arial" panose="020B0604020202020204" pitchFamily="34" charset="0"/>
              </a:rPr>
              <a:t>Comprehensive validation protocols ensured analytical robustness through technical validation (cross-validation, algorithmic comparison) and business validation (domain expert alignment, practical applicability).</a:t>
            </a:r>
            <a:endParaRPr lang="en-US" sz="3200" dirty="0">
              <a:solidFill>
                <a:schemeClr val="bg1"/>
              </a:solidFill>
              <a:latin typeface="Arial" panose="020B0604020202020204" pitchFamily="34" charset="0"/>
              <a:cs typeface="Arial" panose="020B0604020202020204" pitchFamily="34" charset="0"/>
            </a:endParaRPr>
          </a:p>
        </p:txBody>
      </p:sp>
      <p:grpSp>
        <p:nvGrpSpPr>
          <p:cNvPr id="18" name="Group 5">
            <a:extLst>
              <a:ext uri="{FF2B5EF4-FFF2-40B4-BE49-F238E27FC236}">
                <a16:creationId xmlns:a16="http://schemas.microsoft.com/office/drawing/2014/main" id="{8C94EF1E-22A0-90DB-5A1E-E27659847860}"/>
              </a:ext>
            </a:extLst>
          </p:cNvPr>
          <p:cNvGrpSpPr>
            <a:grpSpLocks noChangeAspect="1"/>
          </p:cNvGrpSpPr>
          <p:nvPr/>
        </p:nvGrpSpPr>
        <p:grpSpPr>
          <a:xfrm>
            <a:off x="8617679" y="19123"/>
            <a:ext cx="6012721" cy="10953677"/>
            <a:chOff x="0" y="0"/>
            <a:chExt cx="4018674" cy="5096472"/>
          </a:xfrm>
        </p:grpSpPr>
        <p:sp>
          <p:nvSpPr>
            <p:cNvPr id="19" name="Freeform 6">
              <a:extLst>
                <a:ext uri="{FF2B5EF4-FFF2-40B4-BE49-F238E27FC236}">
                  <a16:creationId xmlns:a16="http://schemas.microsoft.com/office/drawing/2014/main" id="{5A57A134-13A3-8194-186C-DB44C9990163}"/>
                </a:ext>
              </a:extLst>
            </p:cNvPr>
            <p:cNvSpPr/>
            <p:nvPr/>
          </p:nvSpPr>
          <p:spPr>
            <a:xfrm>
              <a:off x="0" y="0"/>
              <a:ext cx="4018661" cy="5096383"/>
            </a:xfrm>
            <a:custGeom>
              <a:avLst/>
              <a:gdLst/>
              <a:ahLst/>
              <a:cxnLst/>
              <a:rect l="l" t="t" r="r" b="b"/>
              <a:pathLst>
                <a:path w="4018661" h="5096383">
                  <a:moveTo>
                    <a:pt x="752856" y="0"/>
                  </a:moveTo>
                  <a:lnTo>
                    <a:pt x="1751076" y="3509264"/>
                  </a:lnTo>
                  <a:lnTo>
                    <a:pt x="0" y="5081270"/>
                  </a:lnTo>
                  <a:lnTo>
                    <a:pt x="2406904" y="5096383"/>
                  </a:lnTo>
                  <a:lnTo>
                    <a:pt x="2406904" y="5096383"/>
                  </a:lnTo>
                  <a:lnTo>
                    <a:pt x="4018661" y="3518154"/>
                  </a:lnTo>
                  <a:lnTo>
                    <a:pt x="2890520" y="0"/>
                  </a:lnTo>
                  <a:close/>
                </a:path>
              </a:pathLst>
            </a:custGeom>
            <a:blipFill>
              <a:blip r:embed="rId3">
                <a:alphaModFix amt="35000"/>
              </a:blip>
              <a:stretch>
                <a:fillRect l="-53104" r="-53104"/>
              </a:stretch>
            </a:blipFill>
          </p:spPr>
        </p:sp>
      </p:grpSp>
      <p:sp>
        <p:nvSpPr>
          <p:cNvPr id="20" name="Rectangle: Rounded Corners 19">
            <a:extLst>
              <a:ext uri="{FF2B5EF4-FFF2-40B4-BE49-F238E27FC236}">
                <a16:creationId xmlns:a16="http://schemas.microsoft.com/office/drawing/2014/main" id="{D8B87016-E1C3-3766-7619-A8FC5EF1337A}"/>
              </a:ext>
            </a:extLst>
          </p:cNvPr>
          <p:cNvSpPr/>
          <p:nvPr/>
        </p:nvSpPr>
        <p:spPr>
          <a:xfrm>
            <a:off x="12895386" y="10363200"/>
            <a:ext cx="1570873" cy="520139"/>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129C96ED-C544-D2DC-5AF7-A71F796776F6}"/>
              </a:ext>
            </a:extLst>
          </p:cNvPr>
          <p:cNvPicPr>
            <a:picLocks noChangeAspect="1"/>
          </p:cNvPicPr>
          <p:nvPr/>
        </p:nvPicPr>
        <p:blipFill>
          <a:blip r:embed="rId4"/>
          <a:stretch>
            <a:fillRect/>
          </a:stretch>
        </p:blipFill>
        <p:spPr>
          <a:xfrm>
            <a:off x="11813322" y="9753494"/>
            <a:ext cx="2981202" cy="121930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4"/>
          <p:cNvSpPr/>
          <p:nvPr/>
        </p:nvSpPr>
        <p:spPr>
          <a:xfrm>
            <a:off x="881063" y="673609"/>
            <a:ext cx="4651772" cy="314682"/>
          </a:xfrm>
          <a:prstGeom prst="rect">
            <a:avLst/>
          </a:prstGeom>
          <a:noFill/>
          <a:ln/>
        </p:spPr>
        <p:txBody>
          <a:bodyPr wrap="none" lIns="0" tIns="0" rIns="0" bIns="0" rtlCol="0" anchor="t"/>
          <a:lstStyle/>
          <a:p>
            <a:pPr marL="0" indent="0" algn="l">
              <a:lnSpc>
                <a:spcPts val="2450"/>
              </a:lnSpc>
              <a:buNone/>
            </a:pPr>
            <a:r>
              <a:rPr lang="en-US" sz="3600" b="1" dirty="0">
                <a:solidFill>
                  <a:srgbClr val="F0FCFF"/>
                </a:solidFill>
                <a:latin typeface="Arial" panose="020B0604020202020204" pitchFamily="34" charset="0"/>
                <a:ea typeface="Spline Sans Bold" pitchFamily="34" charset="-122"/>
                <a:cs typeface="Arial" panose="020B0604020202020204" pitchFamily="34" charset="0"/>
              </a:rPr>
              <a:t>Platform Architecture &amp; Components</a:t>
            </a:r>
            <a:endParaRPr lang="en-US" sz="3600" dirty="0">
              <a:latin typeface="Arial" panose="020B0604020202020204" pitchFamily="34" charset="0"/>
              <a:cs typeface="Arial" panose="020B0604020202020204" pitchFamily="34" charset="0"/>
            </a:endParaRPr>
          </a:p>
        </p:txBody>
      </p:sp>
      <p:sp>
        <p:nvSpPr>
          <p:cNvPr id="7" name="Text 5"/>
          <p:cNvSpPr/>
          <p:nvPr/>
        </p:nvSpPr>
        <p:spPr>
          <a:xfrm>
            <a:off x="881063" y="1797558"/>
            <a:ext cx="5811441" cy="503396"/>
          </a:xfrm>
          <a:prstGeom prst="rect">
            <a:avLst/>
          </a:prstGeom>
          <a:noFill/>
          <a:ln/>
        </p:spPr>
        <p:txBody>
          <a:bodyPr wrap="none" lIns="0" tIns="0" rIns="0" bIns="0" rtlCol="0" anchor="t"/>
          <a:lstStyle/>
          <a:p>
            <a:pPr marL="0" indent="0" algn="l">
              <a:lnSpc>
                <a:spcPts val="3950"/>
              </a:lnSpc>
              <a:buNone/>
            </a:pPr>
            <a:r>
              <a:rPr lang="en-US" sz="3600" b="1" dirty="0">
                <a:solidFill>
                  <a:srgbClr val="F0FCFF"/>
                </a:solidFill>
                <a:latin typeface="Arial" panose="020B0604020202020204" pitchFamily="34" charset="0"/>
                <a:ea typeface="Spline Sans Bold" pitchFamily="34" charset="-122"/>
                <a:cs typeface="Arial" panose="020B0604020202020204" pitchFamily="34" charset="0"/>
              </a:rPr>
              <a:t>A. Overall System Architecture</a:t>
            </a:r>
            <a:endParaRPr lang="en-US" sz="3600" dirty="0">
              <a:latin typeface="Arial" panose="020B0604020202020204" pitchFamily="34" charset="0"/>
              <a:cs typeface="Arial" panose="020B0604020202020204" pitchFamily="34" charset="0"/>
            </a:endParaRPr>
          </a:p>
        </p:txBody>
      </p:sp>
      <p:sp>
        <p:nvSpPr>
          <p:cNvPr id="8" name="Text 6"/>
          <p:cNvSpPr/>
          <p:nvPr/>
        </p:nvSpPr>
        <p:spPr>
          <a:xfrm>
            <a:off x="881063" y="3272399"/>
            <a:ext cx="12868275" cy="344329"/>
          </a:xfrm>
          <a:prstGeom prst="rect">
            <a:avLst/>
          </a:prstGeom>
          <a:noFill/>
          <a:ln/>
        </p:spPr>
        <p:txBody>
          <a:bodyPr wrap="none" lIns="0" tIns="0" rIns="0" bIns="0" rtlCol="0" anchor="t"/>
          <a:lstStyle/>
          <a:p>
            <a:pPr marL="0" indent="0" algn="l">
              <a:lnSpc>
                <a:spcPts val="2700"/>
              </a:lnSpc>
              <a:buNone/>
            </a:pPr>
            <a:r>
              <a:rPr lang="en-US" sz="3200" b="1" dirty="0">
                <a:solidFill>
                  <a:schemeClr val="accent2">
                    <a:lumMod val="75000"/>
                  </a:schemeClr>
                </a:solidFill>
                <a:latin typeface="Arial" panose="020B0604020202020204" pitchFamily="34" charset="0"/>
                <a:ea typeface="Barlow" pitchFamily="34" charset="-122"/>
                <a:cs typeface="Arial" panose="020B0604020202020204" pitchFamily="34" charset="0"/>
              </a:rPr>
              <a:t>Three-Tier Analytics Platform Components</a:t>
            </a:r>
            <a:endParaRPr lang="en-US" sz="3200" b="1" dirty="0">
              <a:solidFill>
                <a:schemeClr val="accent2">
                  <a:lumMod val="75000"/>
                </a:schemeClr>
              </a:solidFill>
              <a:latin typeface="Arial" panose="020B0604020202020204" pitchFamily="34" charset="0"/>
              <a:cs typeface="Arial" panose="020B0604020202020204" pitchFamily="34" charset="0"/>
            </a:endParaRPr>
          </a:p>
        </p:txBody>
      </p:sp>
      <p:pic>
        <p:nvPicPr>
          <p:cNvPr id="9" name="Image 0" descr="preencoded.png"/>
          <p:cNvPicPr>
            <a:picLocks noChangeAspect="1"/>
          </p:cNvPicPr>
          <p:nvPr/>
        </p:nvPicPr>
        <p:blipFill>
          <a:blip r:embed="rId3"/>
          <a:stretch>
            <a:fillRect/>
          </a:stretch>
        </p:blipFill>
        <p:spPr>
          <a:xfrm>
            <a:off x="802140" y="4135021"/>
            <a:ext cx="4289346" cy="906304"/>
          </a:xfrm>
          <a:prstGeom prst="rect">
            <a:avLst/>
          </a:prstGeom>
        </p:spPr>
      </p:pic>
      <p:sp>
        <p:nvSpPr>
          <p:cNvPr id="10" name="Text 7"/>
          <p:cNvSpPr/>
          <p:nvPr/>
        </p:nvSpPr>
        <p:spPr>
          <a:xfrm>
            <a:off x="1008644" y="5396889"/>
            <a:ext cx="3499961" cy="314682"/>
          </a:xfrm>
          <a:prstGeom prst="rect">
            <a:avLst/>
          </a:prstGeom>
          <a:noFill/>
          <a:ln/>
        </p:spPr>
        <p:txBody>
          <a:bodyPr wrap="none" lIns="0" tIns="0" rIns="0" bIns="0" rtlCol="0" anchor="t"/>
          <a:lstStyle/>
          <a:p>
            <a:pPr marL="0" indent="0" algn="l">
              <a:lnSpc>
                <a:spcPts val="2450"/>
              </a:lnSpc>
              <a:buNone/>
            </a:pPr>
            <a:r>
              <a:rPr lang="en-US" sz="2000" b="1" dirty="0">
                <a:solidFill>
                  <a:srgbClr val="E0E4E6"/>
                </a:solidFill>
                <a:latin typeface="Arial" panose="020B0604020202020204" pitchFamily="34" charset="0"/>
                <a:ea typeface="Spline Sans Bold" pitchFamily="34" charset="-122"/>
                <a:cs typeface="Arial" panose="020B0604020202020204" pitchFamily="34" charset="0"/>
              </a:rPr>
              <a:t>Tier 1: Data Processing Engine</a:t>
            </a:r>
            <a:endParaRPr lang="en-US" sz="2000" dirty="0">
              <a:latin typeface="Arial" panose="020B0604020202020204" pitchFamily="34" charset="0"/>
              <a:cs typeface="Arial" panose="020B0604020202020204" pitchFamily="34" charset="0"/>
            </a:endParaRPr>
          </a:p>
        </p:txBody>
      </p:sp>
      <p:sp>
        <p:nvSpPr>
          <p:cNvPr id="11" name="Text 8"/>
          <p:cNvSpPr/>
          <p:nvPr/>
        </p:nvSpPr>
        <p:spPr>
          <a:xfrm>
            <a:off x="1008644" y="5833849"/>
            <a:ext cx="3836194" cy="2354206"/>
          </a:xfrm>
          <a:prstGeom prst="rect">
            <a:avLst/>
          </a:prstGeom>
          <a:noFill/>
          <a:ln/>
        </p:spPr>
        <p:txBody>
          <a:bodyPr wrap="square" lIns="0" tIns="0" rIns="0" bIns="0" rtlCol="0" anchor="t"/>
          <a:lstStyle/>
          <a:p>
            <a:pPr marL="342900" indent="-342900" algn="l">
              <a:lnSpc>
                <a:spcPct val="200000"/>
              </a:lnSpc>
              <a:buSzPct val="100000"/>
              <a:buChar char="•"/>
            </a:pPr>
            <a:r>
              <a:rPr lang="en-US" sz="2000" dirty="0">
                <a:solidFill>
                  <a:schemeClr val="bg1"/>
                </a:solidFill>
                <a:latin typeface="Arial" panose="020B0604020202020204" pitchFamily="34" charset="0"/>
                <a:ea typeface="Barlow" pitchFamily="34" charset="-122"/>
                <a:cs typeface="Arial" panose="020B0604020202020204" pitchFamily="34" charset="0"/>
              </a:rPr>
              <a:t>Data Ingestion &amp; Validation</a:t>
            </a:r>
            <a:endParaRPr lang="en-US" sz="2000" dirty="0">
              <a:solidFill>
                <a:schemeClr val="bg1"/>
              </a:solidFill>
              <a:latin typeface="Arial" panose="020B0604020202020204" pitchFamily="34" charset="0"/>
              <a:cs typeface="Arial" panose="020B0604020202020204" pitchFamily="34" charset="0"/>
            </a:endParaRPr>
          </a:p>
          <a:p>
            <a:pPr marL="342900" indent="-342900" algn="l">
              <a:lnSpc>
                <a:spcPct val="200000"/>
              </a:lnSpc>
              <a:buSzPct val="100000"/>
              <a:buChar char="•"/>
            </a:pPr>
            <a:r>
              <a:rPr lang="en-US" sz="2000" dirty="0">
                <a:solidFill>
                  <a:schemeClr val="bg1"/>
                </a:solidFill>
                <a:latin typeface="Arial" panose="020B0604020202020204" pitchFamily="34" charset="0"/>
                <a:ea typeface="Barlow" pitchFamily="34" charset="-122"/>
                <a:cs typeface="Arial" panose="020B0604020202020204" pitchFamily="34" charset="0"/>
              </a:rPr>
              <a:t>Feature Engineering Pipeline</a:t>
            </a:r>
            <a:endParaRPr lang="en-US" sz="2000" dirty="0">
              <a:solidFill>
                <a:schemeClr val="bg1"/>
              </a:solidFill>
              <a:latin typeface="Arial" panose="020B0604020202020204" pitchFamily="34" charset="0"/>
              <a:cs typeface="Arial" panose="020B0604020202020204" pitchFamily="34" charset="0"/>
            </a:endParaRPr>
          </a:p>
          <a:p>
            <a:pPr marL="342900" indent="-342900" algn="l">
              <a:lnSpc>
                <a:spcPct val="200000"/>
              </a:lnSpc>
              <a:buSzPct val="100000"/>
              <a:buChar char="•"/>
            </a:pPr>
            <a:r>
              <a:rPr lang="en-US" sz="2000" dirty="0">
                <a:solidFill>
                  <a:schemeClr val="bg1"/>
                </a:solidFill>
                <a:latin typeface="Arial" panose="020B0604020202020204" pitchFamily="34" charset="0"/>
                <a:ea typeface="Barlow" pitchFamily="34" charset="-122"/>
                <a:cs typeface="Arial" panose="020B0604020202020204" pitchFamily="34" charset="0"/>
              </a:rPr>
              <a:t>Machine Learning Models</a:t>
            </a:r>
            <a:endParaRPr lang="en-US" sz="2000" dirty="0">
              <a:solidFill>
                <a:schemeClr val="bg1"/>
              </a:solidFill>
              <a:latin typeface="Arial" panose="020B0604020202020204" pitchFamily="34" charset="0"/>
              <a:cs typeface="Arial" panose="020B0604020202020204" pitchFamily="34" charset="0"/>
            </a:endParaRPr>
          </a:p>
          <a:p>
            <a:pPr marL="342900" indent="-342900" algn="l">
              <a:lnSpc>
                <a:spcPct val="200000"/>
              </a:lnSpc>
              <a:buSzPct val="100000"/>
              <a:buChar char="•"/>
            </a:pPr>
            <a:r>
              <a:rPr lang="en-US" sz="2000" dirty="0">
                <a:solidFill>
                  <a:schemeClr val="bg1"/>
                </a:solidFill>
                <a:latin typeface="Arial" panose="020B0604020202020204" pitchFamily="34" charset="0"/>
                <a:ea typeface="Barlow" pitchFamily="34" charset="-122"/>
                <a:cs typeface="Arial" panose="020B0604020202020204" pitchFamily="34" charset="0"/>
              </a:rPr>
              <a:t>Model Management &amp; Versioning</a:t>
            </a:r>
            <a:endParaRPr lang="en-US" sz="2000" dirty="0">
              <a:solidFill>
                <a:schemeClr val="bg1"/>
              </a:solidFill>
              <a:latin typeface="Arial" panose="020B0604020202020204" pitchFamily="34" charset="0"/>
              <a:cs typeface="Arial" panose="020B0604020202020204" pitchFamily="34" charset="0"/>
            </a:endParaRPr>
          </a:p>
        </p:txBody>
      </p:sp>
      <p:pic>
        <p:nvPicPr>
          <p:cNvPr id="12" name="Image 1" descr="preencoded.png"/>
          <p:cNvPicPr>
            <a:picLocks noChangeAspect="1"/>
          </p:cNvPicPr>
          <p:nvPr/>
        </p:nvPicPr>
        <p:blipFill>
          <a:blip r:embed="rId4"/>
          <a:stretch>
            <a:fillRect/>
          </a:stretch>
        </p:blipFill>
        <p:spPr>
          <a:xfrm>
            <a:off x="5091485" y="4135021"/>
            <a:ext cx="4289465" cy="906304"/>
          </a:xfrm>
          <a:prstGeom prst="rect">
            <a:avLst/>
          </a:prstGeom>
        </p:spPr>
      </p:pic>
      <p:sp>
        <p:nvSpPr>
          <p:cNvPr id="13" name="Text 9"/>
          <p:cNvSpPr/>
          <p:nvPr/>
        </p:nvSpPr>
        <p:spPr>
          <a:xfrm>
            <a:off x="5297990" y="5396889"/>
            <a:ext cx="3798570" cy="314682"/>
          </a:xfrm>
          <a:prstGeom prst="rect">
            <a:avLst/>
          </a:prstGeom>
          <a:noFill/>
          <a:ln/>
        </p:spPr>
        <p:txBody>
          <a:bodyPr wrap="none" lIns="0" tIns="0" rIns="0" bIns="0" rtlCol="0" anchor="t"/>
          <a:lstStyle/>
          <a:p>
            <a:pPr marL="0" indent="0" algn="l">
              <a:lnSpc>
                <a:spcPts val="2450"/>
              </a:lnSpc>
              <a:buNone/>
            </a:pPr>
            <a:r>
              <a:rPr lang="en-US" sz="2000" b="1" dirty="0">
                <a:solidFill>
                  <a:srgbClr val="E0E4E6"/>
                </a:solidFill>
                <a:latin typeface="Arial" panose="020B0604020202020204" pitchFamily="34" charset="0"/>
                <a:ea typeface="Spline Sans Bold" pitchFamily="34" charset="-122"/>
                <a:cs typeface="Arial" panose="020B0604020202020204" pitchFamily="34" charset="0"/>
              </a:rPr>
              <a:t>Tier 2: Interactive Analysis Layer</a:t>
            </a:r>
            <a:endParaRPr lang="en-US" sz="2000" dirty="0">
              <a:latin typeface="Arial" panose="020B0604020202020204" pitchFamily="34" charset="0"/>
              <a:cs typeface="Arial" panose="020B0604020202020204" pitchFamily="34" charset="0"/>
            </a:endParaRPr>
          </a:p>
        </p:txBody>
      </p:sp>
      <p:sp>
        <p:nvSpPr>
          <p:cNvPr id="14" name="Text 10"/>
          <p:cNvSpPr/>
          <p:nvPr/>
        </p:nvSpPr>
        <p:spPr>
          <a:xfrm>
            <a:off x="5297990" y="5833849"/>
            <a:ext cx="3836313" cy="1377662"/>
          </a:xfrm>
          <a:prstGeom prst="rect">
            <a:avLst/>
          </a:prstGeom>
          <a:noFill/>
          <a:ln/>
        </p:spPr>
        <p:txBody>
          <a:bodyPr wrap="square" lIns="0" tIns="0" rIns="0" bIns="0" rtlCol="0" anchor="t"/>
          <a:lstStyle/>
          <a:p>
            <a:pPr marL="342900" indent="-342900" algn="l">
              <a:lnSpc>
                <a:spcPct val="200000"/>
              </a:lnSpc>
              <a:buSzPct val="100000"/>
              <a:buChar char="•"/>
            </a:pPr>
            <a:r>
              <a:rPr lang="en-US" sz="2000" dirty="0">
                <a:solidFill>
                  <a:srgbClr val="E0E4E6"/>
                </a:solidFill>
                <a:latin typeface="Arial" panose="020B0604020202020204" pitchFamily="34" charset="0"/>
                <a:ea typeface="Barlow" pitchFamily="34" charset="-122"/>
                <a:cs typeface="Arial" panose="020B0604020202020204" pitchFamily="34" charset="0"/>
              </a:rPr>
              <a:t>Streamlit Web Application</a:t>
            </a:r>
            <a:endParaRPr lang="en-US" sz="2000" dirty="0">
              <a:latin typeface="Arial" panose="020B0604020202020204" pitchFamily="34" charset="0"/>
              <a:cs typeface="Arial" panose="020B0604020202020204" pitchFamily="34" charset="0"/>
            </a:endParaRPr>
          </a:p>
          <a:p>
            <a:pPr marL="342900" indent="-342900" algn="l">
              <a:lnSpc>
                <a:spcPct val="200000"/>
              </a:lnSpc>
              <a:buSzPct val="100000"/>
              <a:buChar char="•"/>
            </a:pPr>
            <a:r>
              <a:rPr lang="en-US" sz="2000" dirty="0">
                <a:solidFill>
                  <a:srgbClr val="E0E4E6"/>
                </a:solidFill>
                <a:latin typeface="Arial" panose="020B0604020202020204" pitchFamily="34" charset="0"/>
                <a:ea typeface="Barlow" pitchFamily="34" charset="-122"/>
                <a:cs typeface="Arial" panose="020B0604020202020204" pitchFamily="34" charset="0"/>
              </a:rPr>
              <a:t>Real-time Data Processing</a:t>
            </a:r>
            <a:endParaRPr lang="en-US" sz="2000" dirty="0">
              <a:latin typeface="Arial" panose="020B0604020202020204" pitchFamily="34" charset="0"/>
              <a:cs typeface="Arial" panose="020B0604020202020204" pitchFamily="34" charset="0"/>
            </a:endParaRPr>
          </a:p>
          <a:p>
            <a:pPr marL="342900" indent="-342900" algn="l">
              <a:lnSpc>
                <a:spcPct val="200000"/>
              </a:lnSpc>
              <a:buSzPct val="100000"/>
              <a:buChar char="•"/>
            </a:pPr>
            <a:r>
              <a:rPr lang="en-US" sz="2000" dirty="0">
                <a:solidFill>
                  <a:srgbClr val="E0E4E6"/>
                </a:solidFill>
                <a:latin typeface="Arial" panose="020B0604020202020204" pitchFamily="34" charset="0"/>
                <a:ea typeface="Barlow" pitchFamily="34" charset="-122"/>
                <a:cs typeface="Arial" panose="020B0604020202020204" pitchFamily="34" charset="0"/>
              </a:rPr>
              <a:t>Interactive Visualization</a:t>
            </a:r>
            <a:endParaRPr lang="en-US" sz="2000" dirty="0">
              <a:latin typeface="Arial" panose="020B0604020202020204" pitchFamily="34" charset="0"/>
              <a:cs typeface="Arial" panose="020B0604020202020204" pitchFamily="34" charset="0"/>
            </a:endParaRPr>
          </a:p>
          <a:p>
            <a:pPr marL="342900" indent="-342900" algn="l">
              <a:lnSpc>
                <a:spcPct val="200000"/>
              </a:lnSpc>
              <a:buSzPct val="100000"/>
              <a:buChar char="•"/>
            </a:pPr>
            <a:r>
              <a:rPr lang="en-US" sz="2000" dirty="0">
                <a:solidFill>
                  <a:srgbClr val="E0E4E6"/>
                </a:solidFill>
                <a:latin typeface="Arial" panose="020B0604020202020204" pitchFamily="34" charset="0"/>
                <a:ea typeface="Barlow" pitchFamily="34" charset="-122"/>
                <a:cs typeface="Arial" panose="020B0604020202020204" pitchFamily="34" charset="0"/>
              </a:rPr>
              <a:t>Dynamic Insight Generation</a:t>
            </a:r>
            <a:endParaRPr lang="en-US" sz="2000" dirty="0">
              <a:latin typeface="Arial" panose="020B0604020202020204" pitchFamily="34" charset="0"/>
              <a:cs typeface="Arial" panose="020B0604020202020204" pitchFamily="34" charset="0"/>
            </a:endParaRPr>
          </a:p>
        </p:txBody>
      </p:sp>
      <p:pic>
        <p:nvPicPr>
          <p:cNvPr id="15" name="Image 2" descr="preencoded.png"/>
          <p:cNvPicPr>
            <a:picLocks noChangeAspect="1"/>
          </p:cNvPicPr>
          <p:nvPr/>
        </p:nvPicPr>
        <p:blipFill>
          <a:blip r:embed="rId5"/>
          <a:stretch>
            <a:fillRect/>
          </a:stretch>
        </p:blipFill>
        <p:spPr>
          <a:xfrm>
            <a:off x="9380950" y="4135021"/>
            <a:ext cx="4289346" cy="906304"/>
          </a:xfrm>
          <a:prstGeom prst="rect">
            <a:avLst/>
          </a:prstGeom>
        </p:spPr>
      </p:pic>
      <p:sp>
        <p:nvSpPr>
          <p:cNvPr id="16" name="Text 11"/>
          <p:cNvSpPr/>
          <p:nvPr/>
        </p:nvSpPr>
        <p:spPr>
          <a:xfrm>
            <a:off x="9587454" y="5396889"/>
            <a:ext cx="4289345" cy="629364"/>
          </a:xfrm>
          <a:prstGeom prst="rect">
            <a:avLst/>
          </a:prstGeom>
          <a:noFill/>
          <a:ln/>
        </p:spPr>
        <p:txBody>
          <a:bodyPr wrap="square" lIns="0" tIns="0" rIns="0" bIns="0" rtlCol="0" anchor="t"/>
          <a:lstStyle/>
          <a:p>
            <a:pPr marL="0" indent="0" algn="l">
              <a:lnSpc>
                <a:spcPts val="2450"/>
              </a:lnSpc>
              <a:buNone/>
            </a:pPr>
            <a:r>
              <a:rPr lang="en-US" sz="2000" b="1" dirty="0">
                <a:solidFill>
                  <a:srgbClr val="E0E4E6"/>
                </a:solidFill>
                <a:latin typeface="Arial" panose="020B0604020202020204" pitchFamily="34" charset="0"/>
                <a:ea typeface="Spline Sans Bold" pitchFamily="34" charset="-122"/>
                <a:cs typeface="Arial" panose="020B0604020202020204" pitchFamily="34" charset="0"/>
              </a:rPr>
              <a:t>Tier 3: Business Intelligence Layer</a:t>
            </a:r>
            <a:endParaRPr lang="en-US" sz="2000" dirty="0">
              <a:latin typeface="Arial" panose="020B0604020202020204" pitchFamily="34" charset="0"/>
              <a:cs typeface="Arial" panose="020B0604020202020204" pitchFamily="34" charset="0"/>
            </a:endParaRPr>
          </a:p>
        </p:txBody>
      </p:sp>
      <p:sp>
        <p:nvSpPr>
          <p:cNvPr id="17" name="Text 12"/>
          <p:cNvSpPr/>
          <p:nvPr/>
        </p:nvSpPr>
        <p:spPr>
          <a:xfrm>
            <a:off x="9625198" y="5848906"/>
            <a:ext cx="3836194" cy="1722078"/>
          </a:xfrm>
          <a:prstGeom prst="rect">
            <a:avLst/>
          </a:prstGeom>
          <a:noFill/>
          <a:ln/>
        </p:spPr>
        <p:txBody>
          <a:bodyPr wrap="square" lIns="0" tIns="0" rIns="0" bIns="0" rtlCol="0" anchor="t"/>
          <a:lstStyle/>
          <a:p>
            <a:pPr marL="342900" indent="-342900" algn="l">
              <a:lnSpc>
                <a:spcPct val="200000"/>
              </a:lnSpc>
              <a:buSzPct val="100000"/>
              <a:buChar char="•"/>
            </a:pPr>
            <a:r>
              <a:rPr lang="en-US" sz="2000" dirty="0">
                <a:solidFill>
                  <a:srgbClr val="E0E4E6"/>
                </a:solidFill>
                <a:latin typeface="Arial" panose="020B0604020202020204" pitchFamily="34" charset="0"/>
                <a:ea typeface="Barlow" pitchFamily="34" charset="-122"/>
                <a:cs typeface="Arial" panose="020B0604020202020204" pitchFamily="34" charset="0"/>
              </a:rPr>
              <a:t>Power BI Dashboard Suite (6 Dashboards)</a:t>
            </a:r>
            <a:endParaRPr lang="en-US" sz="2000" dirty="0">
              <a:latin typeface="Arial" panose="020B0604020202020204" pitchFamily="34" charset="0"/>
              <a:cs typeface="Arial" panose="020B0604020202020204" pitchFamily="34" charset="0"/>
            </a:endParaRPr>
          </a:p>
          <a:p>
            <a:pPr marL="342900" indent="-342900" algn="l">
              <a:lnSpc>
                <a:spcPct val="200000"/>
              </a:lnSpc>
              <a:buSzPct val="100000"/>
              <a:buChar char="•"/>
            </a:pPr>
            <a:r>
              <a:rPr lang="en-US" sz="2000" dirty="0">
                <a:solidFill>
                  <a:srgbClr val="E0E4E6"/>
                </a:solidFill>
                <a:latin typeface="Arial" panose="020B0604020202020204" pitchFamily="34" charset="0"/>
                <a:ea typeface="Barlow" pitchFamily="34" charset="-122"/>
                <a:cs typeface="Arial" panose="020B0604020202020204" pitchFamily="34" charset="0"/>
              </a:rPr>
              <a:t>Scheduled Reporting</a:t>
            </a:r>
            <a:endParaRPr lang="en-US" sz="2000" dirty="0">
              <a:latin typeface="Arial" panose="020B0604020202020204" pitchFamily="34" charset="0"/>
              <a:cs typeface="Arial" panose="020B0604020202020204" pitchFamily="34" charset="0"/>
            </a:endParaRPr>
          </a:p>
          <a:p>
            <a:pPr marL="342900" indent="-342900" algn="l">
              <a:lnSpc>
                <a:spcPct val="200000"/>
              </a:lnSpc>
              <a:buSzPct val="100000"/>
              <a:buChar char="•"/>
            </a:pPr>
            <a:r>
              <a:rPr lang="en-US" sz="2000" dirty="0">
                <a:solidFill>
                  <a:srgbClr val="E0E4E6"/>
                </a:solidFill>
                <a:latin typeface="Arial" panose="020B0604020202020204" pitchFamily="34" charset="0"/>
                <a:ea typeface="Barlow" pitchFamily="34" charset="-122"/>
                <a:cs typeface="Arial" panose="020B0604020202020204" pitchFamily="34" charset="0"/>
              </a:rPr>
              <a:t>Executive Summaries</a:t>
            </a:r>
            <a:endParaRPr lang="en-US" sz="2000" dirty="0">
              <a:latin typeface="Arial" panose="020B0604020202020204" pitchFamily="34" charset="0"/>
              <a:cs typeface="Arial" panose="020B0604020202020204" pitchFamily="34" charset="0"/>
            </a:endParaRPr>
          </a:p>
          <a:p>
            <a:pPr marL="342900" indent="-342900" algn="l">
              <a:lnSpc>
                <a:spcPct val="200000"/>
              </a:lnSpc>
              <a:buSzPct val="100000"/>
              <a:buChar char="•"/>
            </a:pPr>
            <a:r>
              <a:rPr lang="en-US" sz="2000" dirty="0">
                <a:solidFill>
                  <a:srgbClr val="E0E4E6"/>
                </a:solidFill>
                <a:latin typeface="Arial" panose="020B0604020202020204" pitchFamily="34" charset="0"/>
                <a:ea typeface="Barlow" pitchFamily="34" charset="-122"/>
                <a:cs typeface="Arial" panose="020B0604020202020204" pitchFamily="34" charset="0"/>
              </a:rPr>
              <a:t>Performance Monitoring</a:t>
            </a:r>
            <a:endParaRPr lang="en-US" sz="2000" dirty="0">
              <a:latin typeface="Arial" panose="020B0604020202020204" pitchFamily="34" charset="0"/>
              <a:cs typeface="Arial" panose="020B0604020202020204" pitchFamily="34" charset="0"/>
            </a:endParaRPr>
          </a:p>
        </p:txBody>
      </p:sp>
      <p:grpSp>
        <p:nvGrpSpPr>
          <p:cNvPr id="18" name="Group 5">
            <a:extLst>
              <a:ext uri="{FF2B5EF4-FFF2-40B4-BE49-F238E27FC236}">
                <a16:creationId xmlns:a16="http://schemas.microsoft.com/office/drawing/2014/main" id="{8C94EF1E-22A0-90DB-5A1E-E27659847860}"/>
              </a:ext>
            </a:extLst>
          </p:cNvPr>
          <p:cNvGrpSpPr>
            <a:grpSpLocks noChangeAspect="1"/>
          </p:cNvGrpSpPr>
          <p:nvPr/>
        </p:nvGrpSpPr>
        <p:grpSpPr>
          <a:xfrm>
            <a:off x="8617679" y="19123"/>
            <a:ext cx="6012721" cy="10953677"/>
            <a:chOff x="0" y="0"/>
            <a:chExt cx="4018674" cy="5096472"/>
          </a:xfrm>
        </p:grpSpPr>
        <p:sp>
          <p:nvSpPr>
            <p:cNvPr id="19" name="Freeform 6">
              <a:extLst>
                <a:ext uri="{FF2B5EF4-FFF2-40B4-BE49-F238E27FC236}">
                  <a16:creationId xmlns:a16="http://schemas.microsoft.com/office/drawing/2014/main" id="{5A57A134-13A3-8194-186C-DB44C9990163}"/>
                </a:ext>
              </a:extLst>
            </p:cNvPr>
            <p:cNvSpPr/>
            <p:nvPr/>
          </p:nvSpPr>
          <p:spPr>
            <a:xfrm>
              <a:off x="0" y="0"/>
              <a:ext cx="4018661" cy="5096383"/>
            </a:xfrm>
            <a:custGeom>
              <a:avLst/>
              <a:gdLst/>
              <a:ahLst/>
              <a:cxnLst/>
              <a:rect l="l" t="t" r="r" b="b"/>
              <a:pathLst>
                <a:path w="4018661" h="5096383">
                  <a:moveTo>
                    <a:pt x="752856" y="0"/>
                  </a:moveTo>
                  <a:lnTo>
                    <a:pt x="1751076" y="3509264"/>
                  </a:lnTo>
                  <a:lnTo>
                    <a:pt x="0" y="5081270"/>
                  </a:lnTo>
                  <a:lnTo>
                    <a:pt x="2406904" y="5096383"/>
                  </a:lnTo>
                  <a:lnTo>
                    <a:pt x="2406904" y="5096383"/>
                  </a:lnTo>
                  <a:lnTo>
                    <a:pt x="4018661" y="3518154"/>
                  </a:lnTo>
                  <a:lnTo>
                    <a:pt x="2890520" y="0"/>
                  </a:lnTo>
                  <a:close/>
                </a:path>
              </a:pathLst>
            </a:custGeom>
            <a:blipFill>
              <a:blip r:embed="rId6">
                <a:alphaModFix amt="35000"/>
              </a:blip>
              <a:stretch>
                <a:fillRect l="-53104" r="-53104"/>
              </a:stretch>
            </a:blipFill>
          </p:spPr>
        </p:sp>
      </p:grpSp>
      <p:sp>
        <p:nvSpPr>
          <p:cNvPr id="20" name="Rectangle: Rounded Corners 19">
            <a:extLst>
              <a:ext uri="{FF2B5EF4-FFF2-40B4-BE49-F238E27FC236}">
                <a16:creationId xmlns:a16="http://schemas.microsoft.com/office/drawing/2014/main" id="{D8B87016-E1C3-3766-7619-A8FC5EF1337A}"/>
              </a:ext>
            </a:extLst>
          </p:cNvPr>
          <p:cNvSpPr/>
          <p:nvPr/>
        </p:nvSpPr>
        <p:spPr>
          <a:xfrm>
            <a:off x="12895386" y="10363200"/>
            <a:ext cx="1570873" cy="520139"/>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129C96ED-C544-D2DC-5AF7-A71F796776F6}"/>
              </a:ext>
            </a:extLst>
          </p:cNvPr>
          <p:cNvPicPr>
            <a:picLocks noChangeAspect="1"/>
          </p:cNvPicPr>
          <p:nvPr/>
        </p:nvPicPr>
        <p:blipFill>
          <a:blip r:embed="rId7"/>
          <a:stretch>
            <a:fillRect/>
          </a:stretch>
        </p:blipFill>
        <p:spPr>
          <a:xfrm>
            <a:off x="11813322" y="9753494"/>
            <a:ext cx="2981202" cy="1219306"/>
          </a:xfrm>
          <a:prstGeom prst="rect">
            <a:avLst/>
          </a:prstGeom>
        </p:spPr>
      </p:pic>
    </p:spTree>
    <p:extLst>
      <p:ext uri="{BB962C8B-B14F-4D97-AF65-F5344CB8AC3E}">
        <p14:creationId xmlns:p14="http://schemas.microsoft.com/office/powerpoint/2010/main" val="1941524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74324" y="677108"/>
            <a:ext cx="8334137" cy="492443"/>
          </a:xfrm>
          <a:prstGeom prst="rect">
            <a:avLst/>
          </a:prstGeom>
          <a:noFill/>
          <a:ln/>
        </p:spPr>
        <p:txBody>
          <a:bodyPr wrap="none" lIns="0" tIns="0" rIns="0" bIns="0" rtlCol="0" anchor="t"/>
          <a:lstStyle/>
          <a:p>
            <a:pPr marL="0" indent="0" algn="l">
              <a:lnSpc>
                <a:spcPts val="3850"/>
              </a:lnSpc>
              <a:buNone/>
            </a:pPr>
            <a:r>
              <a:rPr lang="en-US" sz="3600" b="1" dirty="0">
                <a:solidFill>
                  <a:srgbClr val="F0FCFF"/>
                </a:solidFill>
                <a:latin typeface="Arial" panose="020B0604020202020204" pitchFamily="34" charset="0"/>
                <a:ea typeface="Spline Sans Bold" pitchFamily="34" charset="-122"/>
                <a:cs typeface="Arial" panose="020B0604020202020204" pitchFamily="34" charset="0"/>
              </a:rPr>
              <a:t>B. Data Sources and Processing Methodology</a:t>
            </a:r>
            <a:endParaRPr lang="en-US" sz="3600" dirty="0">
              <a:latin typeface="Arial" panose="020B0604020202020204" pitchFamily="34" charset="0"/>
              <a:cs typeface="Arial" panose="020B0604020202020204" pitchFamily="34" charset="0"/>
            </a:endParaRPr>
          </a:p>
        </p:txBody>
      </p:sp>
      <p:sp>
        <p:nvSpPr>
          <p:cNvPr id="3" name="Text 1"/>
          <p:cNvSpPr/>
          <p:nvPr/>
        </p:nvSpPr>
        <p:spPr>
          <a:xfrm>
            <a:off x="674324" y="2506801"/>
            <a:ext cx="3787021" cy="307777"/>
          </a:xfrm>
          <a:prstGeom prst="rect">
            <a:avLst/>
          </a:prstGeom>
          <a:noFill/>
          <a:ln/>
        </p:spPr>
        <p:txBody>
          <a:bodyPr wrap="none" lIns="0" tIns="0" rIns="0" bIns="0" rtlCol="0" anchor="t"/>
          <a:lstStyle/>
          <a:p>
            <a:pPr marL="0" indent="0" algn="l">
              <a:lnSpc>
                <a:spcPts val="2400"/>
              </a:lnSpc>
              <a:buNone/>
            </a:pPr>
            <a:r>
              <a:rPr lang="en-US" sz="3200" b="1" dirty="0">
                <a:solidFill>
                  <a:schemeClr val="accent2">
                    <a:lumMod val="75000"/>
                  </a:schemeClr>
                </a:solidFill>
                <a:latin typeface="Arial" panose="020B0604020202020204" pitchFamily="34" charset="0"/>
                <a:ea typeface="Spline Sans Bold" pitchFamily="34" charset="-122"/>
                <a:cs typeface="Arial" panose="020B0604020202020204" pitchFamily="34" charset="0"/>
              </a:rPr>
              <a:t>Power BI Dashboard Data Source</a:t>
            </a:r>
            <a:endParaRPr lang="en-US" sz="3200" dirty="0">
              <a:solidFill>
                <a:schemeClr val="accent2">
                  <a:lumMod val="75000"/>
                </a:schemeClr>
              </a:solidFill>
              <a:latin typeface="Arial" panose="020B0604020202020204" pitchFamily="34" charset="0"/>
              <a:cs typeface="Arial" panose="020B0604020202020204" pitchFamily="34" charset="0"/>
            </a:endParaRPr>
          </a:p>
        </p:txBody>
      </p:sp>
      <p:sp>
        <p:nvSpPr>
          <p:cNvPr id="4" name="Text 2"/>
          <p:cNvSpPr/>
          <p:nvPr/>
        </p:nvSpPr>
        <p:spPr>
          <a:xfrm>
            <a:off x="620049" y="3037334"/>
            <a:ext cx="9414905" cy="1666280"/>
          </a:xfrm>
          <a:prstGeom prst="rect">
            <a:avLst/>
          </a:prstGeom>
          <a:noFill/>
          <a:ln/>
        </p:spPr>
        <p:txBody>
          <a:bodyPr wrap="square" lIns="0" tIns="0" rIns="0" bIns="0" rtlCol="0" anchor="t"/>
          <a:lstStyle/>
          <a:p>
            <a:pPr marL="0" indent="0" algn="l">
              <a:lnSpc>
                <a:spcPct val="150000"/>
              </a:lnSpc>
              <a:buNone/>
            </a:pPr>
            <a:r>
              <a:rPr lang="en-US" sz="3200" dirty="0">
                <a:solidFill>
                  <a:srgbClr val="E0E4E6"/>
                </a:solidFill>
                <a:latin typeface="Arial" panose="020B0604020202020204" pitchFamily="34" charset="0"/>
                <a:ea typeface="Barlow" pitchFamily="34" charset="-122"/>
                <a:cs typeface="Arial" panose="020B0604020202020204" pitchFamily="34" charset="0"/>
              </a:rPr>
              <a:t>The Power BI dashboard suite was developed using the specific 5,200-record dataset provided by DataVerse Africa for the capstone project. </a:t>
            </a:r>
          </a:p>
          <a:p>
            <a:pPr marL="0" indent="0" algn="l">
              <a:lnSpc>
                <a:spcPct val="150000"/>
              </a:lnSpc>
              <a:buNone/>
            </a:pPr>
            <a:endParaRPr lang="en-US" sz="3200" dirty="0">
              <a:solidFill>
                <a:srgbClr val="E0E4E6"/>
              </a:solidFill>
              <a:latin typeface="Arial" panose="020B0604020202020204" pitchFamily="34" charset="0"/>
              <a:ea typeface="Barlow" pitchFamily="34" charset="-122"/>
              <a:cs typeface="Arial" panose="020B0604020202020204" pitchFamily="34" charset="0"/>
            </a:endParaRPr>
          </a:p>
          <a:p>
            <a:pPr marL="0" indent="0" algn="l">
              <a:lnSpc>
                <a:spcPct val="150000"/>
              </a:lnSpc>
              <a:buNone/>
            </a:pPr>
            <a:r>
              <a:rPr lang="en-US" sz="3200" dirty="0">
                <a:solidFill>
                  <a:srgbClr val="E0E4E6"/>
                </a:solidFill>
                <a:latin typeface="Arial" panose="020B0604020202020204" pitchFamily="34" charset="0"/>
                <a:ea typeface="Barlow" pitchFamily="34" charset="-122"/>
                <a:cs typeface="Arial" panose="020B0604020202020204" pitchFamily="34" charset="0"/>
              </a:rPr>
              <a:t>This dataset represents a comprehensive sample of African financial customer data with the following fixed characteristics:</a:t>
            </a:r>
            <a:endParaRPr lang="en-US" sz="3200" dirty="0">
              <a:latin typeface="Arial" panose="020B0604020202020204" pitchFamily="34" charset="0"/>
              <a:cs typeface="Arial" panose="020B0604020202020204" pitchFamily="34" charset="0"/>
            </a:endParaRPr>
          </a:p>
        </p:txBody>
      </p:sp>
      <p:grpSp>
        <p:nvGrpSpPr>
          <p:cNvPr id="10" name="Group 5">
            <a:extLst>
              <a:ext uri="{FF2B5EF4-FFF2-40B4-BE49-F238E27FC236}">
                <a16:creationId xmlns:a16="http://schemas.microsoft.com/office/drawing/2014/main" id="{AD9F9721-49E4-E4E2-2A59-104D0230C1BC}"/>
              </a:ext>
            </a:extLst>
          </p:cNvPr>
          <p:cNvGrpSpPr>
            <a:grpSpLocks noChangeAspect="1"/>
          </p:cNvGrpSpPr>
          <p:nvPr/>
        </p:nvGrpSpPr>
        <p:grpSpPr>
          <a:xfrm>
            <a:off x="8617679" y="19123"/>
            <a:ext cx="6012721" cy="10953677"/>
            <a:chOff x="0" y="0"/>
            <a:chExt cx="4018674" cy="5096472"/>
          </a:xfrm>
        </p:grpSpPr>
        <p:sp>
          <p:nvSpPr>
            <p:cNvPr id="11" name="Freeform 6">
              <a:extLst>
                <a:ext uri="{FF2B5EF4-FFF2-40B4-BE49-F238E27FC236}">
                  <a16:creationId xmlns:a16="http://schemas.microsoft.com/office/drawing/2014/main" id="{6318D68C-67DF-ED90-A1CF-A4E5C7448630}"/>
                </a:ext>
              </a:extLst>
            </p:cNvPr>
            <p:cNvSpPr/>
            <p:nvPr/>
          </p:nvSpPr>
          <p:spPr>
            <a:xfrm>
              <a:off x="0" y="0"/>
              <a:ext cx="4018661" cy="5096383"/>
            </a:xfrm>
            <a:custGeom>
              <a:avLst/>
              <a:gdLst/>
              <a:ahLst/>
              <a:cxnLst/>
              <a:rect l="l" t="t" r="r" b="b"/>
              <a:pathLst>
                <a:path w="4018661" h="5096383">
                  <a:moveTo>
                    <a:pt x="752856" y="0"/>
                  </a:moveTo>
                  <a:lnTo>
                    <a:pt x="1751076" y="3509264"/>
                  </a:lnTo>
                  <a:lnTo>
                    <a:pt x="0" y="5081270"/>
                  </a:lnTo>
                  <a:lnTo>
                    <a:pt x="2406904" y="5096383"/>
                  </a:lnTo>
                  <a:lnTo>
                    <a:pt x="2406904" y="5096383"/>
                  </a:lnTo>
                  <a:lnTo>
                    <a:pt x="4018661" y="3518154"/>
                  </a:lnTo>
                  <a:lnTo>
                    <a:pt x="2890520" y="0"/>
                  </a:lnTo>
                  <a:close/>
                </a:path>
              </a:pathLst>
            </a:custGeom>
            <a:blipFill>
              <a:blip r:embed="rId3">
                <a:alphaModFix amt="35000"/>
              </a:blip>
              <a:stretch>
                <a:fillRect l="-53104" r="-53104"/>
              </a:stretch>
            </a:blipFill>
          </p:spPr>
        </p:sp>
      </p:grpSp>
      <p:sp>
        <p:nvSpPr>
          <p:cNvPr id="13" name="Rectangle: Rounded Corners 12">
            <a:extLst>
              <a:ext uri="{FF2B5EF4-FFF2-40B4-BE49-F238E27FC236}">
                <a16:creationId xmlns:a16="http://schemas.microsoft.com/office/drawing/2014/main" id="{E59E1D2F-6603-7C3D-3B49-4B95465E35AC}"/>
              </a:ext>
            </a:extLst>
          </p:cNvPr>
          <p:cNvSpPr/>
          <p:nvPr/>
        </p:nvSpPr>
        <p:spPr>
          <a:xfrm>
            <a:off x="12754708" y="10046502"/>
            <a:ext cx="1805335" cy="813392"/>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BFA4E107-E566-DD7B-7C71-2023586C71EC}"/>
              </a:ext>
            </a:extLst>
          </p:cNvPr>
          <p:cNvPicPr>
            <a:picLocks noChangeAspect="1"/>
          </p:cNvPicPr>
          <p:nvPr/>
        </p:nvPicPr>
        <p:blipFill>
          <a:blip r:embed="rId4"/>
          <a:stretch>
            <a:fillRect/>
          </a:stretch>
        </p:blipFill>
        <p:spPr>
          <a:xfrm>
            <a:off x="11813322" y="9753494"/>
            <a:ext cx="2981202" cy="121930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5">
            <a:extLst>
              <a:ext uri="{FF2B5EF4-FFF2-40B4-BE49-F238E27FC236}">
                <a16:creationId xmlns:a16="http://schemas.microsoft.com/office/drawing/2014/main" id="{AD9F9721-49E4-E4E2-2A59-104D0230C1BC}"/>
              </a:ext>
            </a:extLst>
          </p:cNvPr>
          <p:cNvGrpSpPr>
            <a:grpSpLocks noChangeAspect="1"/>
          </p:cNvGrpSpPr>
          <p:nvPr/>
        </p:nvGrpSpPr>
        <p:grpSpPr>
          <a:xfrm>
            <a:off x="8617679" y="19123"/>
            <a:ext cx="6012721" cy="10953677"/>
            <a:chOff x="0" y="0"/>
            <a:chExt cx="4018674" cy="5096472"/>
          </a:xfrm>
        </p:grpSpPr>
        <p:sp>
          <p:nvSpPr>
            <p:cNvPr id="11" name="Freeform 6">
              <a:extLst>
                <a:ext uri="{FF2B5EF4-FFF2-40B4-BE49-F238E27FC236}">
                  <a16:creationId xmlns:a16="http://schemas.microsoft.com/office/drawing/2014/main" id="{6318D68C-67DF-ED90-A1CF-A4E5C7448630}"/>
                </a:ext>
              </a:extLst>
            </p:cNvPr>
            <p:cNvSpPr/>
            <p:nvPr/>
          </p:nvSpPr>
          <p:spPr>
            <a:xfrm>
              <a:off x="0" y="0"/>
              <a:ext cx="4018661" cy="5096383"/>
            </a:xfrm>
            <a:custGeom>
              <a:avLst/>
              <a:gdLst/>
              <a:ahLst/>
              <a:cxnLst/>
              <a:rect l="l" t="t" r="r" b="b"/>
              <a:pathLst>
                <a:path w="4018661" h="5096383">
                  <a:moveTo>
                    <a:pt x="752856" y="0"/>
                  </a:moveTo>
                  <a:lnTo>
                    <a:pt x="1751076" y="3509264"/>
                  </a:lnTo>
                  <a:lnTo>
                    <a:pt x="0" y="5081270"/>
                  </a:lnTo>
                  <a:lnTo>
                    <a:pt x="2406904" y="5096383"/>
                  </a:lnTo>
                  <a:lnTo>
                    <a:pt x="2406904" y="5096383"/>
                  </a:lnTo>
                  <a:lnTo>
                    <a:pt x="4018661" y="3518154"/>
                  </a:lnTo>
                  <a:lnTo>
                    <a:pt x="2890520" y="0"/>
                  </a:lnTo>
                  <a:close/>
                </a:path>
              </a:pathLst>
            </a:custGeom>
            <a:blipFill>
              <a:blip r:embed="rId3">
                <a:alphaModFix amt="35000"/>
              </a:blip>
              <a:stretch>
                <a:fillRect l="-53104" r="-53104"/>
              </a:stretch>
            </a:blipFill>
          </p:spPr>
        </p:sp>
      </p:grpSp>
      <p:sp>
        <p:nvSpPr>
          <p:cNvPr id="5" name="Text 3"/>
          <p:cNvSpPr/>
          <p:nvPr/>
        </p:nvSpPr>
        <p:spPr>
          <a:xfrm>
            <a:off x="537917" y="820248"/>
            <a:ext cx="2682359" cy="307777"/>
          </a:xfrm>
          <a:prstGeom prst="rect">
            <a:avLst/>
          </a:prstGeom>
          <a:noFill/>
          <a:ln/>
        </p:spPr>
        <p:txBody>
          <a:bodyPr wrap="none" lIns="0" tIns="0" rIns="0" bIns="0" rtlCol="0" anchor="t"/>
          <a:lstStyle/>
          <a:p>
            <a:pPr marL="0" indent="0" algn="l">
              <a:lnSpc>
                <a:spcPts val="2400"/>
              </a:lnSpc>
              <a:buNone/>
            </a:pPr>
            <a:r>
              <a:rPr lang="en-US" sz="3200" b="1" dirty="0">
                <a:solidFill>
                  <a:schemeClr val="accent2">
                    <a:lumMod val="75000"/>
                  </a:schemeClr>
                </a:solidFill>
                <a:latin typeface="Arial" panose="020B0604020202020204" pitchFamily="34" charset="0"/>
                <a:ea typeface="Spline Sans Bold" pitchFamily="34" charset="-122"/>
                <a:cs typeface="Arial" panose="020B0604020202020204" pitchFamily="34" charset="0"/>
              </a:rPr>
              <a:t>Dataset Specifications:</a:t>
            </a:r>
            <a:endParaRPr lang="en-US" sz="3200" dirty="0">
              <a:solidFill>
                <a:schemeClr val="accent2">
                  <a:lumMod val="75000"/>
                </a:schemeClr>
              </a:solidFill>
              <a:latin typeface="Arial" panose="020B0604020202020204" pitchFamily="34" charset="0"/>
              <a:cs typeface="Arial" panose="020B0604020202020204" pitchFamily="34" charset="0"/>
            </a:endParaRPr>
          </a:p>
        </p:txBody>
      </p:sp>
      <p:sp>
        <p:nvSpPr>
          <p:cNvPr id="6" name="Text 4"/>
          <p:cNvSpPr/>
          <p:nvPr/>
        </p:nvSpPr>
        <p:spPr>
          <a:xfrm>
            <a:off x="505232" y="1929150"/>
            <a:ext cx="10350337" cy="2333769"/>
          </a:xfrm>
          <a:prstGeom prst="rect">
            <a:avLst/>
          </a:prstGeom>
          <a:noFill/>
          <a:ln/>
        </p:spPr>
        <p:txBody>
          <a:bodyPr wrap="square" lIns="0" tIns="0" rIns="0" bIns="0" rtlCol="0" anchor="t"/>
          <a:lstStyle/>
          <a:p>
            <a:pPr marL="342900" indent="-342900" algn="l">
              <a:lnSpc>
                <a:spcPct val="150000"/>
              </a:lnSpc>
              <a:buSzPct val="100000"/>
              <a:buChar char="•"/>
            </a:pPr>
            <a:r>
              <a:rPr lang="en-US" sz="3200" dirty="0">
                <a:solidFill>
                  <a:srgbClr val="E0E4E6"/>
                </a:solidFill>
                <a:latin typeface="Arial" panose="020B0604020202020204" pitchFamily="34" charset="0"/>
                <a:ea typeface="Barlow" pitchFamily="34" charset="-122"/>
                <a:cs typeface="Arial" panose="020B0604020202020204" pitchFamily="34" charset="0"/>
              </a:rPr>
              <a:t>Source: DataVerse Africa Capstone Project Dataset</a:t>
            </a:r>
          </a:p>
          <a:p>
            <a:pPr marL="342900" indent="-342900" algn="l">
              <a:lnSpc>
                <a:spcPct val="150000"/>
              </a:lnSpc>
              <a:buSzPct val="100000"/>
              <a:buChar char="•"/>
            </a:pPr>
            <a:endParaRPr lang="en-US" sz="2000" dirty="0">
              <a:latin typeface="Arial" panose="020B0604020202020204" pitchFamily="34" charset="0"/>
              <a:cs typeface="Arial" panose="020B0604020202020204" pitchFamily="34" charset="0"/>
            </a:endParaRPr>
          </a:p>
          <a:p>
            <a:pPr marL="342900" indent="-342900" algn="l">
              <a:lnSpc>
                <a:spcPct val="150000"/>
              </a:lnSpc>
              <a:buSzPct val="100000"/>
              <a:buChar char="•"/>
            </a:pPr>
            <a:r>
              <a:rPr lang="en-US" sz="3200" dirty="0">
                <a:solidFill>
                  <a:srgbClr val="E0E4E6"/>
                </a:solidFill>
                <a:latin typeface="Arial" panose="020B0604020202020204" pitchFamily="34" charset="0"/>
                <a:ea typeface="Barlow" pitchFamily="34" charset="-122"/>
                <a:cs typeface="Arial" panose="020B0604020202020204" pitchFamily="34" charset="0"/>
              </a:rPr>
              <a:t>Records: 5,200 customer profiles</a:t>
            </a:r>
          </a:p>
          <a:p>
            <a:pPr marL="342900" indent="-342900" algn="l">
              <a:lnSpc>
                <a:spcPct val="150000"/>
              </a:lnSpc>
              <a:buSzPct val="100000"/>
              <a:buChar char="•"/>
            </a:pPr>
            <a:endParaRPr lang="en-US" sz="2000" dirty="0">
              <a:latin typeface="Arial" panose="020B0604020202020204" pitchFamily="34" charset="0"/>
              <a:cs typeface="Arial" panose="020B0604020202020204" pitchFamily="34" charset="0"/>
            </a:endParaRPr>
          </a:p>
          <a:p>
            <a:pPr marL="342900" indent="-342900" algn="l">
              <a:lnSpc>
                <a:spcPct val="150000"/>
              </a:lnSpc>
              <a:buSzPct val="100000"/>
              <a:buChar char="•"/>
            </a:pPr>
            <a:r>
              <a:rPr lang="en-US" sz="3200" dirty="0">
                <a:solidFill>
                  <a:srgbClr val="E0E4E6"/>
                </a:solidFill>
                <a:latin typeface="Arial" panose="020B0604020202020204" pitchFamily="34" charset="0"/>
                <a:ea typeface="Barlow" pitchFamily="34" charset="-122"/>
                <a:cs typeface="Arial" panose="020B0604020202020204" pitchFamily="34" charset="0"/>
              </a:rPr>
              <a:t>Fixed Structure: Pre-defined columns and data types</a:t>
            </a:r>
          </a:p>
          <a:p>
            <a:pPr marL="342900" indent="-342900" algn="l">
              <a:lnSpc>
                <a:spcPct val="150000"/>
              </a:lnSpc>
              <a:buSzPct val="100000"/>
              <a:buChar char="•"/>
            </a:pPr>
            <a:endParaRPr lang="en-US" sz="2000" dirty="0">
              <a:latin typeface="Arial" panose="020B0604020202020204" pitchFamily="34" charset="0"/>
              <a:cs typeface="Arial" panose="020B0604020202020204" pitchFamily="34" charset="0"/>
            </a:endParaRPr>
          </a:p>
          <a:p>
            <a:pPr marL="342900" indent="-342900" algn="l">
              <a:lnSpc>
                <a:spcPct val="150000"/>
              </a:lnSpc>
              <a:buSzPct val="100000"/>
              <a:buChar char="•"/>
            </a:pPr>
            <a:r>
              <a:rPr lang="en-US" sz="3200" dirty="0">
                <a:solidFill>
                  <a:srgbClr val="E0E4E6"/>
                </a:solidFill>
                <a:latin typeface="Arial" panose="020B0604020202020204" pitchFamily="34" charset="0"/>
                <a:ea typeface="Barlow" pitchFamily="34" charset="-122"/>
                <a:cs typeface="Arial" panose="020B0604020202020204" pitchFamily="34" charset="0"/>
              </a:rPr>
              <a:t>Purpose: Demonstration of analytical capabilities on standardized data</a:t>
            </a:r>
          </a:p>
          <a:p>
            <a:pPr marL="342900" indent="-342900" algn="l">
              <a:lnSpc>
                <a:spcPct val="150000"/>
              </a:lnSpc>
              <a:buSzPct val="100000"/>
              <a:buChar char="•"/>
            </a:pPr>
            <a:endParaRPr lang="en-US" sz="1600" dirty="0">
              <a:latin typeface="Arial" panose="020B0604020202020204" pitchFamily="34" charset="0"/>
              <a:cs typeface="Arial" panose="020B0604020202020204" pitchFamily="34" charset="0"/>
            </a:endParaRPr>
          </a:p>
          <a:p>
            <a:pPr marL="342900" indent="-342900" algn="l">
              <a:lnSpc>
                <a:spcPct val="150000"/>
              </a:lnSpc>
              <a:buSzPct val="100000"/>
              <a:buChar char="•"/>
            </a:pPr>
            <a:r>
              <a:rPr lang="en-US" sz="3200" dirty="0">
                <a:solidFill>
                  <a:srgbClr val="E0E4E6"/>
                </a:solidFill>
                <a:latin typeface="Arial" panose="020B0604020202020204" pitchFamily="34" charset="0"/>
                <a:ea typeface="Barlow" pitchFamily="34" charset="-122"/>
                <a:cs typeface="Arial" panose="020B0604020202020204" pitchFamily="34" charset="0"/>
              </a:rPr>
              <a:t>Implementation: Static dashboard with pre-computed insights and visualizations</a:t>
            </a:r>
            <a:endParaRPr lang="en-US" sz="3200" dirty="0">
              <a:latin typeface="Arial" panose="020B0604020202020204" pitchFamily="34" charset="0"/>
              <a:cs typeface="Arial" panose="020B0604020202020204" pitchFamily="34" charset="0"/>
            </a:endParaRPr>
          </a:p>
        </p:txBody>
      </p:sp>
      <p:sp>
        <p:nvSpPr>
          <p:cNvPr id="13" name="Rectangle: Rounded Corners 12">
            <a:extLst>
              <a:ext uri="{FF2B5EF4-FFF2-40B4-BE49-F238E27FC236}">
                <a16:creationId xmlns:a16="http://schemas.microsoft.com/office/drawing/2014/main" id="{E59E1D2F-6603-7C3D-3B49-4B95465E35AC}"/>
              </a:ext>
            </a:extLst>
          </p:cNvPr>
          <p:cNvSpPr/>
          <p:nvPr/>
        </p:nvSpPr>
        <p:spPr>
          <a:xfrm>
            <a:off x="12754708" y="10046502"/>
            <a:ext cx="1805335" cy="813392"/>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BFA4E107-E566-DD7B-7C71-2023586C71EC}"/>
              </a:ext>
            </a:extLst>
          </p:cNvPr>
          <p:cNvPicPr>
            <a:picLocks noChangeAspect="1"/>
          </p:cNvPicPr>
          <p:nvPr/>
        </p:nvPicPr>
        <p:blipFill>
          <a:blip r:embed="rId4"/>
          <a:stretch>
            <a:fillRect/>
          </a:stretch>
        </p:blipFill>
        <p:spPr>
          <a:xfrm>
            <a:off x="11813322" y="9753494"/>
            <a:ext cx="2981202" cy="1219306"/>
          </a:xfrm>
          <a:prstGeom prst="rect">
            <a:avLst/>
          </a:prstGeom>
        </p:spPr>
      </p:pic>
    </p:spTree>
    <p:extLst>
      <p:ext uri="{BB962C8B-B14F-4D97-AF65-F5344CB8AC3E}">
        <p14:creationId xmlns:p14="http://schemas.microsoft.com/office/powerpoint/2010/main" val="320071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5">
            <a:extLst>
              <a:ext uri="{FF2B5EF4-FFF2-40B4-BE49-F238E27FC236}">
                <a16:creationId xmlns:a16="http://schemas.microsoft.com/office/drawing/2014/main" id="{AD9F9721-49E4-E4E2-2A59-104D0230C1BC}"/>
              </a:ext>
            </a:extLst>
          </p:cNvPr>
          <p:cNvGrpSpPr>
            <a:grpSpLocks noChangeAspect="1"/>
          </p:cNvGrpSpPr>
          <p:nvPr/>
        </p:nvGrpSpPr>
        <p:grpSpPr>
          <a:xfrm>
            <a:off x="8617679" y="19123"/>
            <a:ext cx="6012721" cy="10953677"/>
            <a:chOff x="0" y="0"/>
            <a:chExt cx="4018674" cy="5096472"/>
          </a:xfrm>
        </p:grpSpPr>
        <p:sp>
          <p:nvSpPr>
            <p:cNvPr id="11" name="Freeform 6">
              <a:extLst>
                <a:ext uri="{FF2B5EF4-FFF2-40B4-BE49-F238E27FC236}">
                  <a16:creationId xmlns:a16="http://schemas.microsoft.com/office/drawing/2014/main" id="{6318D68C-67DF-ED90-A1CF-A4E5C7448630}"/>
                </a:ext>
              </a:extLst>
            </p:cNvPr>
            <p:cNvSpPr/>
            <p:nvPr/>
          </p:nvSpPr>
          <p:spPr>
            <a:xfrm>
              <a:off x="0" y="0"/>
              <a:ext cx="4018661" cy="5096383"/>
            </a:xfrm>
            <a:custGeom>
              <a:avLst/>
              <a:gdLst/>
              <a:ahLst/>
              <a:cxnLst/>
              <a:rect l="l" t="t" r="r" b="b"/>
              <a:pathLst>
                <a:path w="4018661" h="5096383">
                  <a:moveTo>
                    <a:pt x="752856" y="0"/>
                  </a:moveTo>
                  <a:lnTo>
                    <a:pt x="1751076" y="3509264"/>
                  </a:lnTo>
                  <a:lnTo>
                    <a:pt x="0" y="5081270"/>
                  </a:lnTo>
                  <a:lnTo>
                    <a:pt x="2406904" y="5096383"/>
                  </a:lnTo>
                  <a:lnTo>
                    <a:pt x="2406904" y="5096383"/>
                  </a:lnTo>
                  <a:lnTo>
                    <a:pt x="4018661" y="3518154"/>
                  </a:lnTo>
                  <a:lnTo>
                    <a:pt x="2890520" y="0"/>
                  </a:lnTo>
                  <a:close/>
                </a:path>
              </a:pathLst>
            </a:custGeom>
            <a:blipFill>
              <a:blip r:embed="rId3">
                <a:alphaModFix amt="35000"/>
              </a:blip>
              <a:stretch>
                <a:fillRect l="-53104" r="-53104"/>
              </a:stretch>
            </a:blipFill>
          </p:spPr>
        </p:sp>
      </p:grpSp>
      <p:sp>
        <p:nvSpPr>
          <p:cNvPr id="8" name="Text 5"/>
          <p:cNvSpPr/>
          <p:nvPr/>
        </p:nvSpPr>
        <p:spPr>
          <a:xfrm>
            <a:off x="861893" y="687050"/>
            <a:ext cx="3870722" cy="307777"/>
          </a:xfrm>
          <a:prstGeom prst="rect">
            <a:avLst/>
          </a:prstGeom>
          <a:noFill/>
          <a:ln/>
        </p:spPr>
        <p:txBody>
          <a:bodyPr wrap="none" lIns="0" tIns="0" rIns="0" bIns="0" rtlCol="0" anchor="t"/>
          <a:lstStyle/>
          <a:p>
            <a:pPr marL="0" indent="0" algn="l">
              <a:lnSpc>
                <a:spcPts val="2400"/>
              </a:lnSpc>
              <a:buNone/>
            </a:pPr>
            <a:r>
              <a:rPr lang="en-US" sz="3200" b="1" dirty="0">
                <a:solidFill>
                  <a:schemeClr val="accent2">
                    <a:lumMod val="75000"/>
                  </a:schemeClr>
                </a:solidFill>
                <a:latin typeface="Arial" panose="020B0604020202020204" pitchFamily="34" charset="0"/>
                <a:ea typeface="Spline Sans Bold" pitchFamily="34" charset="-122"/>
                <a:cs typeface="Arial" panose="020B0604020202020204" pitchFamily="34" charset="0"/>
              </a:rPr>
              <a:t>Key Features of Provided Dataset:</a:t>
            </a:r>
            <a:endParaRPr lang="en-US" sz="3200" dirty="0">
              <a:solidFill>
                <a:schemeClr val="accent2">
                  <a:lumMod val="75000"/>
                </a:schemeClr>
              </a:solidFill>
              <a:latin typeface="Arial" panose="020B0604020202020204" pitchFamily="34" charset="0"/>
              <a:cs typeface="Arial" panose="020B0604020202020204" pitchFamily="34" charset="0"/>
            </a:endParaRPr>
          </a:p>
        </p:txBody>
      </p:sp>
      <p:sp>
        <p:nvSpPr>
          <p:cNvPr id="9" name="Text 6"/>
          <p:cNvSpPr/>
          <p:nvPr/>
        </p:nvSpPr>
        <p:spPr>
          <a:xfrm>
            <a:off x="861893" y="1953237"/>
            <a:ext cx="12906613" cy="1666978"/>
          </a:xfrm>
          <a:prstGeom prst="rect">
            <a:avLst/>
          </a:prstGeom>
          <a:noFill/>
          <a:ln/>
        </p:spPr>
        <p:txBody>
          <a:bodyPr wrap="square" lIns="0" tIns="0" rIns="0" bIns="0" rtlCol="0" anchor="t"/>
          <a:lstStyle/>
          <a:p>
            <a:pPr marL="342900" indent="-342900" algn="l">
              <a:lnSpc>
                <a:spcPct val="150000"/>
              </a:lnSpc>
              <a:buSzPct val="100000"/>
              <a:buChar char="•"/>
            </a:pPr>
            <a:r>
              <a:rPr lang="en-US" sz="3200" dirty="0">
                <a:solidFill>
                  <a:srgbClr val="E0E4E6"/>
                </a:solidFill>
                <a:latin typeface="Arial" panose="020B0604020202020204" pitchFamily="34" charset="0"/>
                <a:ea typeface="Barlow" pitchFamily="34" charset="-122"/>
                <a:cs typeface="Arial" panose="020B0604020202020204" pitchFamily="34" charset="0"/>
              </a:rPr>
              <a:t>Customer demographic information</a:t>
            </a:r>
          </a:p>
          <a:p>
            <a:pPr marL="342900" indent="-342900" algn="l">
              <a:lnSpc>
                <a:spcPct val="150000"/>
              </a:lnSpc>
              <a:buSzPct val="100000"/>
              <a:buChar char="•"/>
            </a:pPr>
            <a:endParaRPr lang="en-US" sz="3200" dirty="0">
              <a:latin typeface="Arial" panose="020B0604020202020204" pitchFamily="34" charset="0"/>
              <a:cs typeface="Arial" panose="020B0604020202020204" pitchFamily="34" charset="0"/>
            </a:endParaRPr>
          </a:p>
          <a:p>
            <a:pPr marL="342900" indent="-342900" algn="l">
              <a:lnSpc>
                <a:spcPct val="150000"/>
              </a:lnSpc>
              <a:buSzPct val="100000"/>
              <a:buChar char="•"/>
            </a:pPr>
            <a:r>
              <a:rPr lang="en-US" sz="3200" dirty="0">
                <a:solidFill>
                  <a:srgbClr val="E0E4E6"/>
                </a:solidFill>
                <a:latin typeface="Arial" panose="020B0604020202020204" pitchFamily="34" charset="0"/>
                <a:ea typeface="Barlow" pitchFamily="34" charset="-122"/>
                <a:cs typeface="Arial" panose="020B0604020202020204" pitchFamily="34" charset="0"/>
              </a:rPr>
              <a:t>Financial transaction patterns</a:t>
            </a:r>
          </a:p>
          <a:p>
            <a:pPr marL="342900" indent="-342900" algn="l">
              <a:lnSpc>
                <a:spcPct val="150000"/>
              </a:lnSpc>
              <a:buSzPct val="100000"/>
              <a:buChar char="•"/>
            </a:pPr>
            <a:endParaRPr lang="en-US" sz="3200" dirty="0">
              <a:latin typeface="Arial" panose="020B0604020202020204" pitchFamily="34" charset="0"/>
              <a:cs typeface="Arial" panose="020B0604020202020204" pitchFamily="34" charset="0"/>
            </a:endParaRPr>
          </a:p>
          <a:p>
            <a:pPr marL="342900" indent="-342900" algn="l">
              <a:lnSpc>
                <a:spcPct val="150000"/>
              </a:lnSpc>
              <a:buSzPct val="100000"/>
              <a:buChar char="•"/>
            </a:pPr>
            <a:r>
              <a:rPr lang="en-US" sz="3200" dirty="0">
                <a:solidFill>
                  <a:srgbClr val="E0E4E6"/>
                </a:solidFill>
                <a:latin typeface="Arial" panose="020B0604020202020204" pitchFamily="34" charset="0"/>
                <a:ea typeface="Barlow" pitchFamily="34" charset="-122"/>
                <a:cs typeface="Arial" panose="020B0604020202020204" pitchFamily="34" charset="0"/>
              </a:rPr>
              <a:t>Credit scoring and risk indicators</a:t>
            </a:r>
          </a:p>
          <a:p>
            <a:pPr marL="342900" indent="-342900" algn="l">
              <a:lnSpc>
                <a:spcPct val="150000"/>
              </a:lnSpc>
              <a:buSzPct val="100000"/>
              <a:buChar char="•"/>
            </a:pPr>
            <a:endParaRPr lang="en-US" sz="3200" dirty="0">
              <a:latin typeface="Arial" panose="020B0604020202020204" pitchFamily="34" charset="0"/>
              <a:cs typeface="Arial" panose="020B0604020202020204" pitchFamily="34" charset="0"/>
            </a:endParaRPr>
          </a:p>
          <a:p>
            <a:pPr marL="342900" indent="-342900" algn="l">
              <a:lnSpc>
                <a:spcPct val="150000"/>
              </a:lnSpc>
              <a:buSzPct val="100000"/>
              <a:buChar char="•"/>
            </a:pPr>
            <a:r>
              <a:rPr lang="en-US" sz="3200" dirty="0">
                <a:solidFill>
                  <a:srgbClr val="E0E4E6"/>
                </a:solidFill>
                <a:latin typeface="Arial" panose="020B0604020202020204" pitchFamily="34" charset="0"/>
                <a:ea typeface="Barlow" pitchFamily="34" charset="-122"/>
                <a:cs typeface="Arial" panose="020B0604020202020204" pitchFamily="34" charset="0"/>
              </a:rPr>
              <a:t>Digital channel usage metrics</a:t>
            </a:r>
          </a:p>
          <a:p>
            <a:pPr marL="342900" indent="-342900" algn="l">
              <a:lnSpc>
                <a:spcPct val="150000"/>
              </a:lnSpc>
              <a:buSzPct val="100000"/>
              <a:buChar char="•"/>
            </a:pPr>
            <a:endParaRPr lang="en-US" sz="3200" dirty="0">
              <a:latin typeface="Arial" panose="020B0604020202020204" pitchFamily="34" charset="0"/>
              <a:cs typeface="Arial" panose="020B0604020202020204" pitchFamily="34" charset="0"/>
            </a:endParaRPr>
          </a:p>
          <a:p>
            <a:pPr marL="342900" indent="-342900" algn="l">
              <a:lnSpc>
                <a:spcPct val="150000"/>
              </a:lnSpc>
              <a:buSzPct val="100000"/>
              <a:buChar char="•"/>
            </a:pPr>
            <a:r>
              <a:rPr lang="en-US" sz="3200" dirty="0">
                <a:solidFill>
                  <a:srgbClr val="E0E4E6"/>
                </a:solidFill>
                <a:latin typeface="Arial" panose="020B0604020202020204" pitchFamily="34" charset="0"/>
                <a:ea typeface="Barlow" pitchFamily="34" charset="-122"/>
                <a:cs typeface="Arial" panose="020B0604020202020204" pitchFamily="34" charset="0"/>
              </a:rPr>
              <a:t>Customer feedback and sentiment data</a:t>
            </a:r>
            <a:endParaRPr lang="en-US" sz="3200" dirty="0">
              <a:latin typeface="Arial" panose="020B0604020202020204" pitchFamily="34" charset="0"/>
              <a:cs typeface="Arial" panose="020B0604020202020204" pitchFamily="34" charset="0"/>
            </a:endParaRPr>
          </a:p>
        </p:txBody>
      </p:sp>
      <p:sp>
        <p:nvSpPr>
          <p:cNvPr id="13" name="Rectangle: Rounded Corners 12">
            <a:extLst>
              <a:ext uri="{FF2B5EF4-FFF2-40B4-BE49-F238E27FC236}">
                <a16:creationId xmlns:a16="http://schemas.microsoft.com/office/drawing/2014/main" id="{E59E1D2F-6603-7C3D-3B49-4B95465E35AC}"/>
              </a:ext>
            </a:extLst>
          </p:cNvPr>
          <p:cNvSpPr/>
          <p:nvPr/>
        </p:nvSpPr>
        <p:spPr>
          <a:xfrm>
            <a:off x="12754708" y="10046502"/>
            <a:ext cx="1805335" cy="813392"/>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BFA4E107-E566-DD7B-7C71-2023586C71EC}"/>
              </a:ext>
            </a:extLst>
          </p:cNvPr>
          <p:cNvPicPr>
            <a:picLocks noChangeAspect="1"/>
          </p:cNvPicPr>
          <p:nvPr/>
        </p:nvPicPr>
        <p:blipFill>
          <a:blip r:embed="rId4"/>
          <a:stretch>
            <a:fillRect/>
          </a:stretch>
        </p:blipFill>
        <p:spPr>
          <a:xfrm>
            <a:off x="11871928" y="9800174"/>
            <a:ext cx="2981202" cy="1219306"/>
          </a:xfrm>
          <a:prstGeom prst="rect">
            <a:avLst/>
          </a:prstGeom>
        </p:spPr>
      </p:pic>
    </p:spTree>
    <p:extLst>
      <p:ext uri="{BB962C8B-B14F-4D97-AF65-F5344CB8AC3E}">
        <p14:creationId xmlns:p14="http://schemas.microsoft.com/office/powerpoint/2010/main" val="3504079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81063" y="870064"/>
            <a:ext cx="3765947" cy="279797"/>
          </a:xfrm>
          <a:prstGeom prst="rect">
            <a:avLst/>
          </a:prstGeom>
          <a:noFill/>
          <a:ln/>
        </p:spPr>
        <p:txBody>
          <a:bodyPr wrap="none" lIns="0" tIns="0" rIns="0" bIns="0" rtlCol="0" anchor="t"/>
          <a:lstStyle/>
          <a:p>
            <a:pPr marL="0" indent="0" algn="l">
              <a:lnSpc>
                <a:spcPts val="2200"/>
              </a:lnSpc>
              <a:buNone/>
            </a:pPr>
            <a:r>
              <a:rPr lang="en-US" sz="6000" b="1" dirty="0">
                <a:solidFill>
                  <a:srgbClr val="F0FCFF"/>
                </a:solidFill>
                <a:latin typeface="Arial" panose="020B0604020202020204" pitchFamily="34" charset="0"/>
                <a:ea typeface="Spline Sans Bold" pitchFamily="34" charset="-122"/>
                <a:cs typeface="Arial" panose="020B0604020202020204" pitchFamily="34" charset="0"/>
              </a:rPr>
              <a:t>Streamlit Application Data Handling</a:t>
            </a:r>
            <a:endParaRPr lang="en-US" sz="6000" dirty="0">
              <a:latin typeface="Arial" panose="020B0604020202020204" pitchFamily="34" charset="0"/>
              <a:cs typeface="Arial" panose="020B0604020202020204" pitchFamily="34" charset="0"/>
            </a:endParaRPr>
          </a:p>
        </p:txBody>
      </p:sp>
      <p:sp>
        <p:nvSpPr>
          <p:cNvPr id="3" name="Text 1"/>
          <p:cNvSpPr/>
          <p:nvPr/>
        </p:nvSpPr>
        <p:spPr>
          <a:xfrm>
            <a:off x="881063" y="1543006"/>
            <a:ext cx="11826753" cy="580073"/>
          </a:xfrm>
          <a:prstGeom prst="rect">
            <a:avLst/>
          </a:prstGeom>
          <a:noFill/>
          <a:ln/>
        </p:spPr>
        <p:txBody>
          <a:bodyPr wrap="square" lIns="0" tIns="0" rIns="0" bIns="0" rtlCol="0" anchor="t"/>
          <a:lstStyle/>
          <a:p>
            <a:pPr marL="0" indent="0" algn="l">
              <a:lnSpc>
                <a:spcPct val="150000"/>
              </a:lnSpc>
              <a:buNone/>
            </a:pPr>
            <a:r>
              <a:rPr lang="en-US" sz="2800" dirty="0">
                <a:solidFill>
                  <a:schemeClr val="bg1"/>
                </a:solidFill>
                <a:latin typeface="Arial" panose="020B0604020202020204" pitchFamily="34" charset="0"/>
                <a:ea typeface="Barlow" pitchFamily="34" charset="-122"/>
                <a:cs typeface="Arial" panose="020B0604020202020204" pitchFamily="34" charset="0"/>
              </a:rPr>
              <a:t>The Streamlit application was engineered with intelligent data adaptation capabilities to process any customer dataset with similar characteristics. </a:t>
            </a:r>
          </a:p>
          <a:p>
            <a:pPr marL="0" indent="0" algn="l">
              <a:lnSpc>
                <a:spcPct val="150000"/>
              </a:lnSpc>
              <a:buNone/>
            </a:pPr>
            <a:endParaRPr lang="en-US" sz="3200" dirty="0">
              <a:solidFill>
                <a:schemeClr val="bg1"/>
              </a:solidFill>
              <a:latin typeface="Arial" panose="020B0604020202020204" pitchFamily="34" charset="0"/>
              <a:ea typeface="Barlow" pitchFamily="34" charset="-122"/>
              <a:cs typeface="Arial" panose="020B0604020202020204" pitchFamily="34" charset="0"/>
            </a:endParaRPr>
          </a:p>
          <a:p>
            <a:pPr marL="0" indent="0" algn="l">
              <a:lnSpc>
                <a:spcPct val="150000"/>
              </a:lnSpc>
              <a:buNone/>
            </a:pPr>
            <a:r>
              <a:rPr lang="en-US" sz="3200" dirty="0">
                <a:solidFill>
                  <a:schemeClr val="bg1"/>
                </a:solidFill>
                <a:latin typeface="Arial" panose="020B0604020202020204" pitchFamily="34" charset="0"/>
                <a:ea typeface="Barlow" pitchFamily="34" charset="-122"/>
                <a:cs typeface="Arial" panose="020B0604020202020204" pitchFamily="34" charset="0"/>
              </a:rPr>
              <a:t>The system employs:</a:t>
            </a:r>
            <a:endParaRPr lang="en-US" sz="3200" dirty="0">
              <a:solidFill>
                <a:schemeClr val="bg1"/>
              </a:solidFill>
              <a:latin typeface="Arial" panose="020B0604020202020204" pitchFamily="34" charset="0"/>
              <a:cs typeface="Arial" panose="020B0604020202020204" pitchFamily="34" charset="0"/>
            </a:endParaRPr>
          </a:p>
        </p:txBody>
      </p:sp>
      <p:sp>
        <p:nvSpPr>
          <p:cNvPr id="4" name="Text 2"/>
          <p:cNvSpPr/>
          <p:nvPr/>
        </p:nvSpPr>
        <p:spPr>
          <a:xfrm>
            <a:off x="881063" y="4896218"/>
            <a:ext cx="2759750" cy="279797"/>
          </a:xfrm>
          <a:prstGeom prst="rect">
            <a:avLst/>
          </a:prstGeom>
          <a:noFill/>
          <a:ln/>
        </p:spPr>
        <p:txBody>
          <a:bodyPr wrap="none" lIns="0" tIns="0" rIns="0" bIns="0" rtlCol="0" anchor="t"/>
          <a:lstStyle/>
          <a:p>
            <a:pPr marL="0" indent="0" algn="l">
              <a:lnSpc>
                <a:spcPts val="2200"/>
              </a:lnSpc>
              <a:buNone/>
            </a:pPr>
            <a:r>
              <a:rPr lang="en-US" sz="3200" b="1" dirty="0">
                <a:solidFill>
                  <a:srgbClr val="F0FCFF"/>
                </a:solidFill>
                <a:latin typeface="Arial" panose="020B0604020202020204" pitchFamily="34" charset="0"/>
                <a:ea typeface="Spline Sans Bold" pitchFamily="34" charset="-122"/>
                <a:cs typeface="Arial" panose="020B0604020202020204" pitchFamily="34" charset="0"/>
              </a:rPr>
              <a:t>Adaptive Data Processing:</a:t>
            </a:r>
            <a:endParaRPr lang="en-US" sz="3200" dirty="0">
              <a:latin typeface="Arial" panose="020B0604020202020204" pitchFamily="34" charset="0"/>
              <a:cs typeface="Arial" panose="020B0604020202020204" pitchFamily="34" charset="0"/>
            </a:endParaRPr>
          </a:p>
        </p:txBody>
      </p:sp>
      <p:sp>
        <p:nvSpPr>
          <p:cNvPr id="5" name="Text 3"/>
          <p:cNvSpPr/>
          <p:nvPr/>
        </p:nvSpPr>
        <p:spPr>
          <a:xfrm>
            <a:off x="742208" y="5375073"/>
            <a:ext cx="12868275" cy="1160139"/>
          </a:xfrm>
          <a:prstGeom prst="rect">
            <a:avLst/>
          </a:prstGeom>
          <a:noFill/>
          <a:ln/>
        </p:spPr>
        <p:txBody>
          <a:bodyPr wrap="square" lIns="0" tIns="0" rIns="0" bIns="0" rtlCol="0" anchor="t"/>
          <a:lstStyle/>
          <a:p>
            <a:pPr marL="342900" indent="-342900" algn="l">
              <a:buSzPct val="100000"/>
              <a:buChar char="•"/>
            </a:pPr>
            <a:r>
              <a:rPr lang="en-US" sz="3200" i="1" dirty="0">
                <a:solidFill>
                  <a:srgbClr val="0070C0"/>
                </a:solidFill>
                <a:latin typeface="Arial" panose="020B0604020202020204" pitchFamily="34" charset="0"/>
                <a:ea typeface="Barlow" pitchFamily="34" charset="-122"/>
                <a:cs typeface="Arial" panose="020B0604020202020204" pitchFamily="34" charset="0"/>
              </a:rPr>
              <a:t>Automatic Column Recognition: </a:t>
            </a:r>
            <a:r>
              <a:rPr lang="en-US" sz="3200" dirty="0">
                <a:solidFill>
                  <a:srgbClr val="E0E4E6"/>
                </a:solidFill>
                <a:latin typeface="Arial" panose="020B0604020202020204" pitchFamily="34" charset="0"/>
                <a:ea typeface="Barlow" pitchFamily="34" charset="-122"/>
                <a:cs typeface="Arial" panose="020B0604020202020204" pitchFamily="34" charset="0"/>
              </a:rPr>
              <a:t>Identifies key data categories regardless of column naming conventions</a:t>
            </a:r>
          </a:p>
          <a:p>
            <a:pPr marL="342900" indent="-342900" algn="l">
              <a:buSzPct val="100000"/>
              <a:buChar char="•"/>
            </a:pPr>
            <a:endParaRPr lang="en-US" sz="2000" dirty="0">
              <a:latin typeface="Arial" panose="020B0604020202020204" pitchFamily="34" charset="0"/>
              <a:cs typeface="Arial" panose="020B0604020202020204" pitchFamily="34" charset="0"/>
            </a:endParaRPr>
          </a:p>
          <a:p>
            <a:pPr marL="342900" indent="-342900" algn="l">
              <a:buSzPct val="100000"/>
              <a:buChar char="•"/>
            </a:pPr>
            <a:r>
              <a:rPr lang="en-US" sz="3200" i="1" dirty="0">
                <a:solidFill>
                  <a:srgbClr val="0070C0"/>
                </a:solidFill>
                <a:latin typeface="Arial" panose="020B0604020202020204" pitchFamily="34" charset="0"/>
                <a:ea typeface="Barlow" pitchFamily="34" charset="-122"/>
                <a:cs typeface="Arial" panose="020B0604020202020204" pitchFamily="34" charset="0"/>
              </a:rPr>
              <a:t>Dynamic Feature Engineering:</a:t>
            </a:r>
            <a:r>
              <a:rPr lang="en-US" sz="3200" dirty="0">
                <a:solidFill>
                  <a:srgbClr val="E0E4E6"/>
                </a:solidFill>
                <a:latin typeface="Arial" panose="020B0604020202020204" pitchFamily="34" charset="0"/>
                <a:ea typeface="Barlow" pitchFamily="34" charset="-122"/>
                <a:cs typeface="Arial" panose="020B0604020202020204" pitchFamily="34" charset="0"/>
              </a:rPr>
              <a:t> Creates necessary metrics based on available data</a:t>
            </a:r>
          </a:p>
          <a:p>
            <a:pPr marL="342900" indent="-342900" algn="l">
              <a:buSzPct val="100000"/>
              <a:buChar char="•"/>
            </a:pPr>
            <a:endParaRPr lang="en-US" sz="2000" dirty="0">
              <a:latin typeface="Arial" panose="020B0604020202020204" pitchFamily="34" charset="0"/>
              <a:cs typeface="Arial" panose="020B0604020202020204" pitchFamily="34" charset="0"/>
            </a:endParaRPr>
          </a:p>
          <a:p>
            <a:pPr marL="342900" indent="-342900" algn="l">
              <a:buSzPct val="100000"/>
              <a:buChar char="•"/>
            </a:pPr>
            <a:r>
              <a:rPr lang="en-US" sz="3200" i="1" dirty="0">
                <a:solidFill>
                  <a:srgbClr val="0070C0"/>
                </a:solidFill>
                <a:latin typeface="Arial" panose="020B0604020202020204" pitchFamily="34" charset="0"/>
                <a:ea typeface="Barlow" pitchFamily="34" charset="-122"/>
                <a:cs typeface="Arial" panose="020B0604020202020204" pitchFamily="34" charset="0"/>
              </a:rPr>
              <a:t>Flexible Data Validation</a:t>
            </a:r>
            <a:r>
              <a:rPr lang="en-US" sz="3200" dirty="0">
                <a:solidFill>
                  <a:srgbClr val="E0E4E6"/>
                </a:solidFill>
                <a:latin typeface="Arial" panose="020B0604020202020204" pitchFamily="34" charset="0"/>
                <a:ea typeface="Barlow" pitchFamily="34" charset="-122"/>
                <a:cs typeface="Arial" panose="020B0604020202020204" pitchFamily="34" charset="0"/>
              </a:rPr>
              <a:t>: Accommodates variations in data structure and quality</a:t>
            </a:r>
          </a:p>
          <a:p>
            <a:pPr marL="342900" indent="-342900" algn="l">
              <a:buSzPct val="100000"/>
              <a:buChar char="•"/>
            </a:pPr>
            <a:endParaRPr lang="en-US" sz="2000" dirty="0">
              <a:latin typeface="Arial" panose="020B0604020202020204" pitchFamily="34" charset="0"/>
              <a:cs typeface="Arial" panose="020B0604020202020204" pitchFamily="34" charset="0"/>
            </a:endParaRPr>
          </a:p>
          <a:p>
            <a:pPr marL="342900" indent="-342900" algn="l">
              <a:buSzPct val="100000"/>
              <a:buChar char="•"/>
            </a:pPr>
            <a:r>
              <a:rPr lang="en-US" sz="3200" i="1" dirty="0">
                <a:solidFill>
                  <a:srgbClr val="0070C0"/>
                </a:solidFill>
                <a:latin typeface="Arial" panose="020B0604020202020204" pitchFamily="34" charset="0"/>
                <a:ea typeface="Barlow" pitchFamily="34" charset="-122"/>
                <a:cs typeface="Arial" panose="020B0604020202020204" pitchFamily="34" charset="0"/>
              </a:rPr>
              <a:t>Intelligent Data Imputation: </a:t>
            </a:r>
            <a:r>
              <a:rPr lang="en-US" sz="3200" dirty="0">
                <a:solidFill>
                  <a:srgbClr val="E0E4E6"/>
                </a:solidFill>
                <a:latin typeface="Arial" panose="020B0604020202020204" pitchFamily="34" charset="0"/>
                <a:ea typeface="Barlow" pitchFamily="34" charset="-122"/>
                <a:cs typeface="Arial" panose="020B0604020202020204" pitchFamily="34" charset="0"/>
              </a:rPr>
              <a:t>Handles missing values contextually based on column types</a:t>
            </a:r>
            <a:endParaRPr lang="en-US" sz="3200" dirty="0">
              <a:latin typeface="Arial" panose="020B0604020202020204" pitchFamily="34" charset="0"/>
              <a:cs typeface="Arial" panose="020B0604020202020204" pitchFamily="34" charset="0"/>
            </a:endParaRPr>
          </a:p>
        </p:txBody>
      </p:sp>
      <p:grpSp>
        <p:nvGrpSpPr>
          <p:cNvPr id="12" name="Group 5">
            <a:extLst>
              <a:ext uri="{FF2B5EF4-FFF2-40B4-BE49-F238E27FC236}">
                <a16:creationId xmlns:a16="http://schemas.microsoft.com/office/drawing/2014/main" id="{29AF45BC-D7F6-0FF0-60A4-48E7D284A770}"/>
              </a:ext>
            </a:extLst>
          </p:cNvPr>
          <p:cNvGrpSpPr>
            <a:grpSpLocks noChangeAspect="1"/>
          </p:cNvGrpSpPr>
          <p:nvPr/>
        </p:nvGrpSpPr>
        <p:grpSpPr>
          <a:xfrm>
            <a:off x="12356123" y="19123"/>
            <a:ext cx="2274277" cy="10953677"/>
            <a:chOff x="0" y="0"/>
            <a:chExt cx="4018674" cy="5096472"/>
          </a:xfrm>
        </p:grpSpPr>
        <p:sp>
          <p:nvSpPr>
            <p:cNvPr id="13" name="Freeform 6">
              <a:extLst>
                <a:ext uri="{FF2B5EF4-FFF2-40B4-BE49-F238E27FC236}">
                  <a16:creationId xmlns:a16="http://schemas.microsoft.com/office/drawing/2014/main" id="{0052339B-7C73-1A0B-14AD-0492AB2906DC}"/>
                </a:ext>
              </a:extLst>
            </p:cNvPr>
            <p:cNvSpPr/>
            <p:nvPr/>
          </p:nvSpPr>
          <p:spPr>
            <a:xfrm>
              <a:off x="0" y="0"/>
              <a:ext cx="4018661" cy="5096383"/>
            </a:xfrm>
            <a:custGeom>
              <a:avLst/>
              <a:gdLst/>
              <a:ahLst/>
              <a:cxnLst/>
              <a:rect l="l" t="t" r="r" b="b"/>
              <a:pathLst>
                <a:path w="4018661" h="5096383">
                  <a:moveTo>
                    <a:pt x="752856" y="0"/>
                  </a:moveTo>
                  <a:lnTo>
                    <a:pt x="1751076" y="3509264"/>
                  </a:lnTo>
                  <a:lnTo>
                    <a:pt x="0" y="5081270"/>
                  </a:lnTo>
                  <a:lnTo>
                    <a:pt x="2406904" y="5096383"/>
                  </a:lnTo>
                  <a:lnTo>
                    <a:pt x="2406904" y="5096383"/>
                  </a:lnTo>
                  <a:lnTo>
                    <a:pt x="4018661" y="3518154"/>
                  </a:lnTo>
                  <a:lnTo>
                    <a:pt x="2890520" y="0"/>
                  </a:lnTo>
                  <a:close/>
                </a:path>
              </a:pathLst>
            </a:custGeom>
            <a:blipFill>
              <a:blip r:embed="rId3">
                <a:alphaModFix amt="35000"/>
              </a:blip>
              <a:stretch>
                <a:fillRect l="-53104" r="-53104"/>
              </a:stretch>
            </a:blipFill>
          </p:spPr>
        </p:sp>
      </p:grpSp>
      <p:sp>
        <p:nvSpPr>
          <p:cNvPr id="14" name="Rectangle: Rounded Corners 13">
            <a:extLst>
              <a:ext uri="{FF2B5EF4-FFF2-40B4-BE49-F238E27FC236}">
                <a16:creationId xmlns:a16="http://schemas.microsoft.com/office/drawing/2014/main" id="{B115FDE0-A333-B94D-9886-3DD2727A87D5}"/>
              </a:ext>
            </a:extLst>
          </p:cNvPr>
          <p:cNvSpPr/>
          <p:nvPr/>
        </p:nvSpPr>
        <p:spPr>
          <a:xfrm>
            <a:off x="12707816" y="10114934"/>
            <a:ext cx="1805335" cy="787082"/>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500F9003-A718-49DE-5B36-DCE1572F25EB}"/>
              </a:ext>
            </a:extLst>
          </p:cNvPr>
          <p:cNvPicPr>
            <a:picLocks noChangeAspect="1"/>
          </p:cNvPicPr>
          <p:nvPr/>
        </p:nvPicPr>
        <p:blipFill>
          <a:blip r:embed="rId4"/>
          <a:stretch>
            <a:fillRect/>
          </a:stretch>
        </p:blipFill>
        <p:spPr>
          <a:xfrm>
            <a:off x="11871928" y="9800174"/>
            <a:ext cx="2981202" cy="121930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4"/>
          <p:cNvSpPr/>
          <p:nvPr/>
        </p:nvSpPr>
        <p:spPr>
          <a:xfrm>
            <a:off x="742207" y="638278"/>
            <a:ext cx="5065157" cy="279797"/>
          </a:xfrm>
          <a:prstGeom prst="rect">
            <a:avLst/>
          </a:prstGeom>
          <a:noFill/>
          <a:ln/>
        </p:spPr>
        <p:txBody>
          <a:bodyPr wrap="none" lIns="0" tIns="0" rIns="0" bIns="0" rtlCol="0" anchor="t"/>
          <a:lstStyle/>
          <a:p>
            <a:pPr marL="0" indent="0" algn="l">
              <a:lnSpc>
                <a:spcPts val="2200"/>
              </a:lnSpc>
              <a:buNone/>
            </a:pPr>
            <a:r>
              <a:rPr lang="en-US" sz="4000" b="1" dirty="0">
                <a:solidFill>
                  <a:srgbClr val="F0FCFF"/>
                </a:solidFill>
                <a:latin typeface="Arial" panose="020B0604020202020204" pitchFamily="34" charset="0"/>
                <a:ea typeface="Spline Sans Bold" pitchFamily="34" charset="-122"/>
                <a:cs typeface="Arial" panose="020B0604020202020204" pitchFamily="34" charset="0"/>
              </a:rPr>
              <a:t>Required Data Characteristics for Streamlit App:</a:t>
            </a:r>
            <a:endParaRPr lang="en-US" sz="4000" dirty="0">
              <a:latin typeface="Arial" panose="020B0604020202020204" pitchFamily="34" charset="0"/>
              <a:cs typeface="Arial" panose="020B0604020202020204" pitchFamily="34" charset="0"/>
            </a:endParaRPr>
          </a:p>
        </p:txBody>
      </p:sp>
      <p:sp>
        <p:nvSpPr>
          <p:cNvPr id="7" name="Text 5"/>
          <p:cNvSpPr/>
          <p:nvPr/>
        </p:nvSpPr>
        <p:spPr>
          <a:xfrm>
            <a:off x="742207" y="1594281"/>
            <a:ext cx="12868275" cy="290036"/>
          </a:xfrm>
          <a:prstGeom prst="rect">
            <a:avLst/>
          </a:prstGeom>
          <a:noFill/>
          <a:ln/>
        </p:spPr>
        <p:txBody>
          <a:bodyPr wrap="none" lIns="0" tIns="0" rIns="0" bIns="0" rtlCol="0" anchor="t"/>
          <a:lstStyle/>
          <a:p>
            <a:pPr marL="0" indent="0" algn="l">
              <a:lnSpc>
                <a:spcPts val="2250"/>
              </a:lnSpc>
              <a:buNone/>
            </a:pPr>
            <a:r>
              <a:rPr lang="en-US" sz="2800" dirty="0">
                <a:solidFill>
                  <a:srgbClr val="E0E4E6"/>
                </a:solidFill>
                <a:latin typeface="Arial" panose="020B0604020202020204" pitchFamily="34" charset="0"/>
                <a:ea typeface="Barlow" pitchFamily="34" charset="-122"/>
                <a:cs typeface="Arial" panose="020B0604020202020204" pitchFamily="34" charset="0"/>
              </a:rPr>
              <a:t>While flexible, optimal performance requires datasets containing:</a:t>
            </a:r>
            <a:endParaRPr lang="en-US" sz="2800" dirty="0">
              <a:latin typeface="Arial" panose="020B0604020202020204" pitchFamily="34" charset="0"/>
              <a:cs typeface="Arial" panose="020B0604020202020204" pitchFamily="34" charset="0"/>
            </a:endParaRPr>
          </a:p>
        </p:txBody>
      </p:sp>
      <p:sp>
        <p:nvSpPr>
          <p:cNvPr id="8" name="Text 6"/>
          <p:cNvSpPr/>
          <p:nvPr/>
        </p:nvSpPr>
        <p:spPr>
          <a:xfrm>
            <a:off x="742208" y="2887216"/>
            <a:ext cx="2592705" cy="279797"/>
          </a:xfrm>
          <a:prstGeom prst="rect">
            <a:avLst/>
          </a:prstGeom>
          <a:noFill/>
          <a:ln/>
        </p:spPr>
        <p:txBody>
          <a:bodyPr wrap="none" lIns="0" tIns="0" rIns="0" bIns="0" rtlCol="0" anchor="t"/>
          <a:lstStyle/>
          <a:p>
            <a:pPr marL="0" indent="0" algn="l">
              <a:lnSpc>
                <a:spcPts val="2200"/>
              </a:lnSpc>
              <a:buNone/>
            </a:pPr>
            <a:r>
              <a:rPr lang="en-US" sz="3600" b="1" dirty="0">
                <a:solidFill>
                  <a:schemeClr val="accent1"/>
                </a:solidFill>
                <a:latin typeface="Arial" panose="020B0604020202020204" pitchFamily="34" charset="0"/>
                <a:ea typeface="Spline Sans Bold" pitchFamily="34" charset="-122"/>
                <a:cs typeface="Arial" panose="020B0604020202020204" pitchFamily="34" charset="0"/>
              </a:rPr>
              <a:t>Minimum Required Data:</a:t>
            </a:r>
            <a:endParaRPr lang="en-US" sz="3600" dirty="0">
              <a:solidFill>
                <a:schemeClr val="accent1"/>
              </a:solidFill>
              <a:latin typeface="Arial" panose="020B0604020202020204" pitchFamily="34" charset="0"/>
              <a:cs typeface="Arial" panose="020B0604020202020204" pitchFamily="34" charset="0"/>
            </a:endParaRPr>
          </a:p>
        </p:txBody>
      </p:sp>
      <p:sp>
        <p:nvSpPr>
          <p:cNvPr id="9" name="Text 7"/>
          <p:cNvSpPr/>
          <p:nvPr/>
        </p:nvSpPr>
        <p:spPr>
          <a:xfrm>
            <a:off x="742208" y="3459475"/>
            <a:ext cx="12868275" cy="1450174"/>
          </a:xfrm>
          <a:prstGeom prst="rect">
            <a:avLst/>
          </a:prstGeom>
          <a:noFill/>
          <a:ln/>
        </p:spPr>
        <p:txBody>
          <a:bodyPr wrap="square" lIns="0" tIns="0" rIns="0" bIns="0" rtlCol="0" anchor="t"/>
          <a:lstStyle/>
          <a:p>
            <a:pPr marL="342900" indent="-342900" algn="l">
              <a:lnSpc>
                <a:spcPct val="150000"/>
              </a:lnSpc>
              <a:buSzPct val="100000"/>
              <a:buChar char="•"/>
            </a:pPr>
            <a:r>
              <a:rPr lang="en-US" sz="3200" dirty="0">
                <a:solidFill>
                  <a:srgbClr val="E0E4E6"/>
                </a:solidFill>
                <a:latin typeface="Arial" panose="020B0604020202020204" pitchFamily="34" charset="0"/>
                <a:ea typeface="Barlow" pitchFamily="34" charset="-122"/>
                <a:cs typeface="Arial" panose="020B0604020202020204" pitchFamily="34" charset="0"/>
              </a:rPr>
              <a:t>Customer identification (ID, account number, etc.)</a:t>
            </a:r>
          </a:p>
          <a:p>
            <a:pPr marL="342900" indent="-342900" algn="l">
              <a:lnSpc>
                <a:spcPct val="150000"/>
              </a:lnSpc>
              <a:buSzPct val="100000"/>
              <a:buChar char="•"/>
            </a:pPr>
            <a:endParaRPr lang="en-US" sz="3200" dirty="0">
              <a:latin typeface="Arial" panose="020B0604020202020204" pitchFamily="34" charset="0"/>
              <a:cs typeface="Arial" panose="020B0604020202020204" pitchFamily="34" charset="0"/>
            </a:endParaRPr>
          </a:p>
          <a:p>
            <a:pPr marL="342900" indent="-342900" algn="l">
              <a:lnSpc>
                <a:spcPct val="150000"/>
              </a:lnSpc>
              <a:buSzPct val="100000"/>
              <a:buChar char="•"/>
            </a:pPr>
            <a:r>
              <a:rPr lang="en-US" sz="3200" dirty="0">
                <a:solidFill>
                  <a:srgbClr val="E0E4E6"/>
                </a:solidFill>
                <a:latin typeface="Arial" panose="020B0604020202020204" pitchFamily="34" charset="0"/>
                <a:ea typeface="Barlow" pitchFamily="34" charset="-122"/>
                <a:cs typeface="Arial" panose="020B0604020202020204" pitchFamily="34" charset="0"/>
              </a:rPr>
              <a:t>Financial metrics (spending amounts, credit scores, etc.)</a:t>
            </a:r>
          </a:p>
          <a:p>
            <a:pPr marL="342900" indent="-342900" algn="l">
              <a:lnSpc>
                <a:spcPct val="150000"/>
              </a:lnSpc>
              <a:buSzPct val="100000"/>
              <a:buChar char="•"/>
            </a:pPr>
            <a:endParaRPr lang="en-US" sz="3200" dirty="0">
              <a:latin typeface="Arial" panose="020B0604020202020204" pitchFamily="34" charset="0"/>
              <a:cs typeface="Arial" panose="020B0604020202020204" pitchFamily="34" charset="0"/>
            </a:endParaRPr>
          </a:p>
          <a:p>
            <a:pPr marL="342900" indent="-342900" algn="l">
              <a:lnSpc>
                <a:spcPct val="150000"/>
              </a:lnSpc>
              <a:buSzPct val="100000"/>
              <a:buChar char="•"/>
            </a:pPr>
            <a:r>
              <a:rPr lang="en-US" sz="3200" dirty="0">
                <a:solidFill>
                  <a:srgbClr val="E0E4E6"/>
                </a:solidFill>
                <a:latin typeface="Arial" panose="020B0604020202020204" pitchFamily="34" charset="0"/>
                <a:ea typeface="Barlow" pitchFamily="34" charset="-122"/>
                <a:cs typeface="Arial" panose="020B0604020202020204" pitchFamily="34" charset="0"/>
              </a:rPr>
              <a:t>Demographic information (age, location, etc.)</a:t>
            </a:r>
          </a:p>
          <a:p>
            <a:pPr marL="342900" indent="-342900" algn="l">
              <a:lnSpc>
                <a:spcPct val="150000"/>
              </a:lnSpc>
              <a:buSzPct val="100000"/>
              <a:buChar char="•"/>
            </a:pPr>
            <a:endParaRPr lang="en-US" sz="3200" dirty="0">
              <a:latin typeface="Arial" panose="020B0604020202020204" pitchFamily="34" charset="0"/>
              <a:cs typeface="Arial" panose="020B0604020202020204" pitchFamily="34" charset="0"/>
            </a:endParaRPr>
          </a:p>
          <a:p>
            <a:pPr marL="342900" indent="-342900" algn="l">
              <a:lnSpc>
                <a:spcPct val="150000"/>
              </a:lnSpc>
              <a:buSzPct val="100000"/>
              <a:buChar char="•"/>
            </a:pPr>
            <a:r>
              <a:rPr lang="en-US" sz="3200" dirty="0">
                <a:solidFill>
                  <a:srgbClr val="E0E4E6"/>
                </a:solidFill>
                <a:latin typeface="Arial" panose="020B0604020202020204" pitchFamily="34" charset="0"/>
                <a:ea typeface="Barlow" pitchFamily="34" charset="-122"/>
                <a:cs typeface="Arial" panose="020B0604020202020204" pitchFamily="34" charset="0"/>
              </a:rPr>
              <a:t>Behavioral data (transaction channels, categories, etc.)</a:t>
            </a:r>
          </a:p>
          <a:p>
            <a:pPr marL="342900" indent="-342900" algn="l">
              <a:lnSpc>
                <a:spcPct val="150000"/>
              </a:lnSpc>
              <a:buSzPct val="100000"/>
              <a:buChar char="•"/>
            </a:pPr>
            <a:endParaRPr lang="en-US" sz="3200" dirty="0">
              <a:latin typeface="Arial" panose="020B0604020202020204" pitchFamily="34" charset="0"/>
              <a:cs typeface="Arial" panose="020B0604020202020204" pitchFamily="34" charset="0"/>
            </a:endParaRPr>
          </a:p>
          <a:p>
            <a:pPr marL="342900" indent="-342900" algn="l">
              <a:lnSpc>
                <a:spcPct val="150000"/>
              </a:lnSpc>
              <a:buSzPct val="100000"/>
              <a:buChar char="•"/>
            </a:pPr>
            <a:r>
              <a:rPr lang="en-US" sz="3200" dirty="0">
                <a:solidFill>
                  <a:srgbClr val="E0E4E6"/>
                </a:solidFill>
                <a:latin typeface="Arial" panose="020B0604020202020204" pitchFamily="34" charset="0"/>
                <a:ea typeface="Barlow" pitchFamily="34" charset="-122"/>
                <a:cs typeface="Arial" panose="020B0604020202020204" pitchFamily="34" charset="0"/>
              </a:rPr>
              <a:t>Optional: Customer feedback text for sentiment analysis</a:t>
            </a:r>
            <a:endParaRPr lang="en-US" sz="3200" dirty="0">
              <a:latin typeface="Arial" panose="020B0604020202020204" pitchFamily="34" charset="0"/>
              <a:cs typeface="Arial" panose="020B0604020202020204" pitchFamily="34" charset="0"/>
            </a:endParaRPr>
          </a:p>
        </p:txBody>
      </p:sp>
      <p:grpSp>
        <p:nvGrpSpPr>
          <p:cNvPr id="12" name="Group 5">
            <a:extLst>
              <a:ext uri="{FF2B5EF4-FFF2-40B4-BE49-F238E27FC236}">
                <a16:creationId xmlns:a16="http://schemas.microsoft.com/office/drawing/2014/main" id="{29AF45BC-D7F6-0FF0-60A4-48E7D284A770}"/>
              </a:ext>
            </a:extLst>
          </p:cNvPr>
          <p:cNvGrpSpPr>
            <a:grpSpLocks noChangeAspect="1"/>
          </p:cNvGrpSpPr>
          <p:nvPr/>
        </p:nvGrpSpPr>
        <p:grpSpPr>
          <a:xfrm>
            <a:off x="8617679" y="19123"/>
            <a:ext cx="6012721" cy="10953677"/>
            <a:chOff x="0" y="0"/>
            <a:chExt cx="4018674" cy="5096472"/>
          </a:xfrm>
        </p:grpSpPr>
        <p:sp>
          <p:nvSpPr>
            <p:cNvPr id="13" name="Freeform 6">
              <a:extLst>
                <a:ext uri="{FF2B5EF4-FFF2-40B4-BE49-F238E27FC236}">
                  <a16:creationId xmlns:a16="http://schemas.microsoft.com/office/drawing/2014/main" id="{0052339B-7C73-1A0B-14AD-0492AB2906DC}"/>
                </a:ext>
              </a:extLst>
            </p:cNvPr>
            <p:cNvSpPr/>
            <p:nvPr/>
          </p:nvSpPr>
          <p:spPr>
            <a:xfrm>
              <a:off x="0" y="0"/>
              <a:ext cx="4018661" cy="5096383"/>
            </a:xfrm>
            <a:custGeom>
              <a:avLst/>
              <a:gdLst/>
              <a:ahLst/>
              <a:cxnLst/>
              <a:rect l="l" t="t" r="r" b="b"/>
              <a:pathLst>
                <a:path w="4018661" h="5096383">
                  <a:moveTo>
                    <a:pt x="752856" y="0"/>
                  </a:moveTo>
                  <a:lnTo>
                    <a:pt x="1751076" y="3509264"/>
                  </a:lnTo>
                  <a:lnTo>
                    <a:pt x="0" y="5081270"/>
                  </a:lnTo>
                  <a:lnTo>
                    <a:pt x="2406904" y="5096383"/>
                  </a:lnTo>
                  <a:lnTo>
                    <a:pt x="2406904" y="5096383"/>
                  </a:lnTo>
                  <a:lnTo>
                    <a:pt x="4018661" y="3518154"/>
                  </a:lnTo>
                  <a:lnTo>
                    <a:pt x="2890520" y="0"/>
                  </a:lnTo>
                  <a:close/>
                </a:path>
              </a:pathLst>
            </a:custGeom>
            <a:blipFill>
              <a:blip r:embed="rId3">
                <a:alphaModFix amt="35000"/>
              </a:blip>
              <a:stretch>
                <a:fillRect l="-53104" r="-53104"/>
              </a:stretch>
            </a:blipFill>
          </p:spPr>
        </p:sp>
      </p:grpSp>
      <p:sp>
        <p:nvSpPr>
          <p:cNvPr id="14" name="Rectangle: Rounded Corners 13">
            <a:extLst>
              <a:ext uri="{FF2B5EF4-FFF2-40B4-BE49-F238E27FC236}">
                <a16:creationId xmlns:a16="http://schemas.microsoft.com/office/drawing/2014/main" id="{B115FDE0-A333-B94D-9886-3DD2727A87D5}"/>
              </a:ext>
            </a:extLst>
          </p:cNvPr>
          <p:cNvSpPr/>
          <p:nvPr/>
        </p:nvSpPr>
        <p:spPr>
          <a:xfrm>
            <a:off x="12707816" y="10114934"/>
            <a:ext cx="1805335" cy="787082"/>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500F9003-A718-49DE-5B36-DCE1572F25EB}"/>
              </a:ext>
            </a:extLst>
          </p:cNvPr>
          <p:cNvPicPr>
            <a:picLocks noChangeAspect="1"/>
          </p:cNvPicPr>
          <p:nvPr/>
        </p:nvPicPr>
        <p:blipFill>
          <a:blip r:embed="rId4"/>
          <a:stretch>
            <a:fillRect/>
          </a:stretch>
        </p:blipFill>
        <p:spPr>
          <a:xfrm>
            <a:off x="11871928" y="9800174"/>
            <a:ext cx="2981202" cy="1219306"/>
          </a:xfrm>
          <a:prstGeom prst="rect">
            <a:avLst/>
          </a:prstGeom>
        </p:spPr>
      </p:pic>
    </p:spTree>
    <p:extLst>
      <p:ext uri="{BB962C8B-B14F-4D97-AF65-F5344CB8AC3E}">
        <p14:creationId xmlns:p14="http://schemas.microsoft.com/office/powerpoint/2010/main" val="989055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8"/>
          <p:cNvSpPr/>
          <p:nvPr/>
        </p:nvSpPr>
        <p:spPr>
          <a:xfrm>
            <a:off x="815486" y="730407"/>
            <a:ext cx="2622590" cy="279797"/>
          </a:xfrm>
          <a:prstGeom prst="rect">
            <a:avLst/>
          </a:prstGeom>
          <a:noFill/>
          <a:ln/>
        </p:spPr>
        <p:txBody>
          <a:bodyPr wrap="none" lIns="0" tIns="0" rIns="0" bIns="0" rtlCol="0" anchor="t"/>
          <a:lstStyle/>
          <a:p>
            <a:pPr marL="0" indent="0" algn="l">
              <a:lnSpc>
                <a:spcPts val="2200"/>
              </a:lnSpc>
              <a:buNone/>
            </a:pPr>
            <a:r>
              <a:rPr lang="en-US" sz="4000" b="1" dirty="0">
                <a:solidFill>
                  <a:schemeClr val="accent1"/>
                </a:solidFill>
                <a:latin typeface="Arial" panose="020B0604020202020204" pitchFamily="34" charset="0"/>
                <a:ea typeface="Spline Sans Bold" pitchFamily="34" charset="-122"/>
                <a:cs typeface="Arial" panose="020B0604020202020204" pitchFamily="34" charset="0"/>
              </a:rPr>
              <a:t>Supported Data Formats:</a:t>
            </a:r>
            <a:endParaRPr lang="en-US" sz="4000" dirty="0">
              <a:solidFill>
                <a:schemeClr val="accent1"/>
              </a:solidFill>
              <a:latin typeface="Arial" panose="020B0604020202020204" pitchFamily="34" charset="0"/>
              <a:cs typeface="Arial" panose="020B0604020202020204" pitchFamily="34" charset="0"/>
            </a:endParaRPr>
          </a:p>
        </p:txBody>
      </p:sp>
      <p:sp>
        <p:nvSpPr>
          <p:cNvPr id="11" name="Text 9"/>
          <p:cNvSpPr/>
          <p:nvPr/>
        </p:nvSpPr>
        <p:spPr>
          <a:xfrm>
            <a:off x="815486" y="1673812"/>
            <a:ext cx="12868275" cy="1160139"/>
          </a:xfrm>
          <a:prstGeom prst="rect">
            <a:avLst/>
          </a:prstGeom>
          <a:noFill/>
          <a:ln/>
        </p:spPr>
        <p:txBody>
          <a:bodyPr wrap="square" lIns="0" tIns="0" rIns="0" bIns="0" rtlCol="0" anchor="t"/>
          <a:lstStyle/>
          <a:p>
            <a:pPr marL="342900" indent="-342900" algn="l">
              <a:lnSpc>
                <a:spcPct val="200000"/>
              </a:lnSpc>
              <a:buSzPct val="100000"/>
              <a:buChar char="•"/>
            </a:pPr>
            <a:r>
              <a:rPr lang="en-US" sz="3600" dirty="0">
                <a:solidFill>
                  <a:srgbClr val="E0E4E6"/>
                </a:solidFill>
                <a:latin typeface="Arial" panose="020B0604020202020204" pitchFamily="34" charset="0"/>
                <a:ea typeface="Barlow" pitchFamily="34" charset="-122"/>
                <a:cs typeface="Arial" panose="020B0604020202020204" pitchFamily="34" charset="0"/>
              </a:rPr>
              <a:t>CSV files with any column structure</a:t>
            </a:r>
          </a:p>
          <a:p>
            <a:pPr marL="342900" indent="-342900" algn="l">
              <a:lnSpc>
                <a:spcPct val="200000"/>
              </a:lnSpc>
              <a:buSzPct val="100000"/>
              <a:buChar char="•"/>
            </a:pPr>
            <a:endParaRPr lang="en-US" sz="3600" dirty="0">
              <a:latin typeface="Arial" panose="020B0604020202020204" pitchFamily="34" charset="0"/>
              <a:cs typeface="Arial" panose="020B0604020202020204" pitchFamily="34" charset="0"/>
            </a:endParaRPr>
          </a:p>
          <a:p>
            <a:pPr marL="342900" indent="-342900" algn="l">
              <a:lnSpc>
                <a:spcPct val="200000"/>
              </a:lnSpc>
              <a:buSzPct val="100000"/>
              <a:buChar char="•"/>
            </a:pPr>
            <a:r>
              <a:rPr lang="en-US" sz="3600" dirty="0">
                <a:solidFill>
                  <a:srgbClr val="E0E4E6"/>
                </a:solidFill>
                <a:latin typeface="Arial" panose="020B0604020202020204" pitchFamily="34" charset="0"/>
                <a:ea typeface="Barlow" pitchFamily="34" charset="-122"/>
                <a:cs typeface="Arial" panose="020B0604020202020204" pitchFamily="34" charset="0"/>
              </a:rPr>
              <a:t>Excel spreadsheets with multiple sheet support</a:t>
            </a:r>
          </a:p>
          <a:p>
            <a:pPr marL="342900" indent="-342900" algn="l">
              <a:lnSpc>
                <a:spcPct val="200000"/>
              </a:lnSpc>
              <a:buSzPct val="100000"/>
              <a:buChar char="•"/>
            </a:pPr>
            <a:endParaRPr lang="en-US" sz="3600" dirty="0">
              <a:latin typeface="Arial" panose="020B0604020202020204" pitchFamily="34" charset="0"/>
              <a:cs typeface="Arial" panose="020B0604020202020204" pitchFamily="34" charset="0"/>
            </a:endParaRPr>
          </a:p>
          <a:p>
            <a:pPr marL="342900" indent="-342900" algn="l">
              <a:lnSpc>
                <a:spcPct val="200000"/>
              </a:lnSpc>
              <a:buSzPct val="100000"/>
              <a:buChar char="•"/>
            </a:pPr>
            <a:r>
              <a:rPr lang="en-US" sz="3600" dirty="0">
                <a:solidFill>
                  <a:srgbClr val="E0E4E6"/>
                </a:solidFill>
                <a:latin typeface="Arial" panose="020B0604020202020204" pitchFamily="34" charset="0"/>
                <a:ea typeface="Barlow" pitchFamily="34" charset="-122"/>
                <a:cs typeface="Arial" panose="020B0604020202020204" pitchFamily="34" charset="0"/>
              </a:rPr>
              <a:t>JSON files with nested data structures</a:t>
            </a:r>
          </a:p>
          <a:p>
            <a:pPr marL="342900" indent="-342900" algn="l">
              <a:lnSpc>
                <a:spcPct val="200000"/>
              </a:lnSpc>
              <a:buSzPct val="100000"/>
              <a:buChar char="•"/>
            </a:pPr>
            <a:endParaRPr lang="en-US" sz="3600" dirty="0">
              <a:latin typeface="Arial" panose="020B0604020202020204" pitchFamily="34" charset="0"/>
              <a:cs typeface="Arial" panose="020B0604020202020204" pitchFamily="34" charset="0"/>
            </a:endParaRPr>
          </a:p>
          <a:p>
            <a:pPr marL="342900" indent="-342900" algn="l">
              <a:lnSpc>
                <a:spcPct val="200000"/>
              </a:lnSpc>
              <a:buSzPct val="100000"/>
              <a:buChar char="•"/>
            </a:pPr>
            <a:r>
              <a:rPr lang="en-US" sz="3600" dirty="0">
                <a:solidFill>
                  <a:srgbClr val="E0E4E6"/>
                </a:solidFill>
                <a:latin typeface="Arial" panose="020B0604020202020204" pitchFamily="34" charset="0"/>
                <a:ea typeface="Barlow" pitchFamily="34" charset="-122"/>
                <a:cs typeface="Arial" panose="020B0604020202020204" pitchFamily="34" charset="0"/>
              </a:rPr>
              <a:t>Direct database connections (advanced configuration)</a:t>
            </a:r>
            <a:endParaRPr lang="en-US" sz="3600" dirty="0">
              <a:latin typeface="Arial" panose="020B0604020202020204" pitchFamily="34" charset="0"/>
              <a:cs typeface="Arial" panose="020B0604020202020204" pitchFamily="34" charset="0"/>
            </a:endParaRPr>
          </a:p>
        </p:txBody>
      </p:sp>
      <p:grpSp>
        <p:nvGrpSpPr>
          <p:cNvPr id="12" name="Group 5">
            <a:extLst>
              <a:ext uri="{FF2B5EF4-FFF2-40B4-BE49-F238E27FC236}">
                <a16:creationId xmlns:a16="http://schemas.microsoft.com/office/drawing/2014/main" id="{29AF45BC-D7F6-0FF0-60A4-48E7D284A770}"/>
              </a:ext>
            </a:extLst>
          </p:cNvPr>
          <p:cNvGrpSpPr>
            <a:grpSpLocks noChangeAspect="1"/>
          </p:cNvGrpSpPr>
          <p:nvPr/>
        </p:nvGrpSpPr>
        <p:grpSpPr>
          <a:xfrm>
            <a:off x="8617679" y="19123"/>
            <a:ext cx="6012721" cy="10953677"/>
            <a:chOff x="0" y="0"/>
            <a:chExt cx="4018674" cy="5096472"/>
          </a:xfrm>
        </p:grpSpPr>
        <p:sp>
          <p:nvSpPr>
            <p:cNvPr id="13" name="Freeform 6">
              <a:extLst>
                <a:ext uri="{FF2B5EF4-FFF2-40B4-BE49-F238E27FC236}">
                  <a16:creationId xmlns:a16="http://schemas.microsoft.com/office/drawing/2014/main" id="{0052339B-7C73-1A0B-14AD-0492AB2906DC}"/>
                </a:ext>
              </a:extLst>
            </p:cNvPr>
            <p:cNvSpPr/>
            <p:nvPr/>
          </p:nvSpPr>
          <p:spPr>
            <a:xfrm>
              <a:off x="0" y="0"/>
              <a:ext cx="4018661" cy="5096383"/>
            </a:xfrm>
            <a:custGeom>
              <a:avLst/>
              <a:gdLst/>
              <a:ahLst/>
              <a:cxnLst/>
              <a:rect l="l" t="t" r="r" b="b"/>
              <a:pathLst>
                <a:path w="4018661" h="5096383">
                  <a:moveTo>
                    <a:pt x="752856" y="0"/>
                  </a:moveTo>
                  <a:lnTo>
                    <a:pt x="1751076" y="3509264"/>
                  </a:lnTo>
                  <a:lnTo>
                    <a:pt x="0" y="5081270"/>
                  </a:lnTo>
                  <a:lnTo>
                    <a:pt x="2406904" y="5096383"/>
                  </a:lnTo>
                  <a:lnTo>
                    <a:pt x="2406904" y="5096383"/>
                  </a:lnTo>
                  <a:lnTo>
                    <a:pt x="4018661" y="3518154"/>
                  </a:lnTo>
                  <a:lnTo>
                    <a:pt x="2890520" y="0"/>
                  </a:lnTo>
                  <a:close/>
                </a:path>
              </a:pathLst>
            </a:custGeom>
            <a:blipFill>
              <a:blip r:embed="rId3">
                <a:alphaModFix amt="35000"/>
              </a:blip>
              <a:stretch>
                <a:fillRect l="-53104" r="-53104"/>
              </a:stretch>
            </a:blipFill>
          </p:spPr>
        </p:sp>
      </p:grpSp>
      <p:sp>
        <p:nvSpPr>
          <p:cNvPr id="14" name="Rectangle: Rounded Corners 13">
            <a:extLst>
              <a:ext uri="{FF2B5EF4-FFF2-40B4-BE49-F238E27FC236}">
                <a16:creationId xmlns:a16="http://schemas.microsoft.com/office/drawing/2014/main" id="{B115FDE0-A333-B94D-9886-3DD2727A87D5}"/>
              </a:ext>
            </a:extLst>
          </p:cNvPr>
          <p:cNvSpPr/>
          <p:nvPr/>
        </p:nvSpPr>
        <p:spPr>
          <a:xfrm>
            <a:off x="12707816" y="10114934"/>
            <a:ext cx="1805335" cy="787082"/>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500F9003-A718-49DE-5B36-DCE1572F25EB}"/>
              </a:ext>
            </a:extLst>
          </p:cNvPr>
          <p:cNvPicPr>
            <a:picLocks noChangeAspect="1"/>
          </p:cNvPicPr>
          <p:nvPr/>
        </p:nvPicPr>
        <p:blipFill>
          <a:blip r:embed="rId4"/>
          <a:stretch>
            <a:fillRect/>
          </a:stretch>
        </p:blipFill>
        <p:spPr>
          <a:xfrm>
            <a:off x="11871928" y="9800174"/>
            <a:ext cx="2981202" cy="1219306"/>
          </a:xfrm>
          <a:prstGeom prst="rect">
            <a:avLst/>
          </a:prstGeom>
        </p:spPr>
      </p:pic>
    </p:spTree>
    <p:extLst>
      <p:ext uri="{BB962C8B-B14F-4D97-AF65-F5344CB8AC3E}">
        <p14:creationId xmlns:p14="http://schemas.microsoft.com/office/powerpoint/2010/main" val="2761445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349956" y="402101"/>
            <a:ext cx="9594533" cy="454462"/>
          </a:xfrm>
          <a:prstGeom prst="rect">
            <a:avLst/>
          </a:prstGeom>
          <a:noFill/>
          <a:ln/>
        </p:spPr>
        <p:txBody>
          <a:bodyPr wrap="none" lIns="0" tIns="0" rIns="0" bIns="0" rtlCol="0" anchor="t"/>
          <a:lstStyle/>
          <a:p>
            <a:pPr marL="0" indent="0" algn="l">
              <a:lnSpc>
                <a:spcPts val="3550"/>
              </a:lnSpc>
              <a:buNone/>
            </a:pPr>
            <a:r>
              <a:rPr lang="en-US" sz="4000" b="1" dirty="0">
                <a:solidFill>
                  <a:srgbClr val="F0FCFF"/>
                </a:solidFill>
                <a:latin typeface="Arial" panose="020B0604020202020204" pitchFamily="34" charset="0"/>
                <a:ea typeface="Spline Sans Bold" pitchFamily="34" charset="-122"/>
                <a:cs typeface="Arial" panose="020B0604020202020204" pitchFamily="34" charset="0"/>
              </a:rPr>
              <a:t>Streamlit Web Application: Interactive Analysis Platform</a:t>
            </a:r>
            <a:endParaRPr lang="en-US" sz="4000" dirty="0">
              <a:latin typeface="Arial" panose="020B0604020202020204" pitchFamily="34" charset="0"/>
              <a:cs typeface="Arial" panose="020B0604020202020204" pitchFamily="34" charset="0"/>
            </a:endParaRPr>
          </a:p>
        </p:txBody>
      </p:sp>
      <p:sp>
        <p:nvSpPr>
          <p:cNvPr id="3" name="Text 1"/>
          <p:cNvSpPr/>
          <p:nvPr/>
        </p:nvSpPr>
        <p:spPr>
          <a:xfrm>
            <a:off x="800824" y="1023679"/>
            <a:ext cx="12868275" cy="431721"/>
          </a:xfrm>
          <a:prstGeom prst="rect">
            <a:avLst/>
          </a:prstGeom>
          <a:noFill/>
          <a:ln/>
        </p:spPr>
        <p:txBody>
          <a:bodyPr wrap="square" lIns="0" tIns="0" rIns="0" bIns="0" rtlCol="0" anchor="t"/>
          <a:lstStyle/>
          <a:p>
            <a:pPr marL="0" indent="0" algn="l">
              <a:lnSpc>
                <a:spcPct val="150000"/>
              </a:lnSpc>
              <a:buNone/>
            </a:pPr>
            <a:r>
              <a:rPr lang="en-US" sz="3200" dirty="0">
                <a:solidFill>
                  <a:srgbClr val="E0E4E6"/>
                </a:solidFill>
                <a:latin typeface="Arial" panose="020B0604020202020204" pitchFamily="34" charset="0"/>
                <a:ea typeface="Barlow" pitchFamily="34" charset="-122"/>
                <a:cs typeface="Arial" panose="020B0604020202020204" pitchFamily="34" charset="0"/>
              </a:rPr>
              <a:t>The Streamlit application serves as the primary interface for data analysts and business users to interact with the analytics platform. It provides complete functionality for data upload, processing, analysis, and insight generation.  </a:t>
            </a:r>
            <a:r>
              <a:rPr lang="en-US" sz="3200" dirty="0">
                <a:solidFill>
                  <a:srgbClr val="E0E4E6"/>
                </a:solidFill>
                <a:latin typeface="Arial" panose="020B0604020202020204" pitchFamily="34" charset="0"/>
                <a:ea typeface="Barlow" pitchFamily="34" charset="-122"/>
                <a:cs typeface="Arial" panose="020B0604020202020204" pitchFamily="34" charset="0"/>
                <a:hlinkClick r:id="rId3"/>
              </a:rPr>
              <a:t>Live app URL</a:t>
            </a:r>
            <a:endParaRPr lang="en-US" sz="3200" dirty="0">
              <a:solidFill>
                <a:srgbClr val="E0E4E6"/>
              </a:solidFill>
              <a:latin typeface="Arial" panose="020B0604020202020204" pitchFamily="34" charset="0"/>
              <a:ea typeface="Barlow" pitchFamily="34" charset="-122"/>
              <a:cs typeface="Arial" panose="020B0604020202020204" pitchFamily="34" charset="0"/>
            </a:endParaRPr>
          </a:p>
        </p:txBody>
      </p:sp>
      <p:sp>
        <p:nvSpPr>
          <p:cNvPr id="4" name="Text 2"/>
          <p:cNvSpPr/>
          <p:nvPr/>
        </p:nvSpPr>
        <p:spPr>
          <a:xfrm>
            <a:off x="452059" y="4354988"/>
            <a:ext cx="2909292" cy="363736"/>
          </a:xfrm>
          <a:prstGeom prst="rect">
            <a:avLst/>
          </a:prstGeom>
          <a:noFill/>
          <a:ln/>
        </p:spPr>
        <p:txBody>
          <a:bodyPr wrap="none" lIns="0" tIns="0" rIns="0" bIns="0" rtlCol="0" anchor="t"/>
          <a:lstStyle/>
          <a:p>
            <a:pPr marL="0" indent="0" algn="l">
              <a:lnSpc>
                <a:spcPts val="2850"/>
              </a:lnSpc>
              <a:buNone/>
            </a:pPr>
            <a:r>
              <a:rPr lang="en-US" sz="3200" b="1" dirty="0">
                <a:solidFill>
                  <a:schemeClr val="accent1"/>
                </a:solidFill>
                <a:latin typeface="Arial" panose="020B0604020202020204" pitchFamily="34" charset="0"/>
                <a:ea typeface="Spline Sans Bold" pitchFamily="34" charset="-122"/>
                <a:cs typeface="Arial" panose="020B0604020202020204" pitchFamily="34" charset="0"/>
              </a:rPr>
              <a:t>Core Functionality:</a:t>
            </a:r>
            <a:endParaRPr lang="en-US" sz="3200" dirty="0">
              <a:solidFill>
                <a:schemeClr val="accent1"/>
              </a:solidFill>
              <a:latin typeface="Arial" panose="020B0604020202020204" pitchFamily="34" charset="0"/>
              <a:cs typeface="Arial" panose="020B0604020202020204" pitchFamily="34" charset="0"/>
            </a:endParaRPr>
          </a:p>
        </p:txBody>
      </p:sp>
      <p:sp>
        <p:nvSpPr>
          <p:cNvPr id="6" name="Text 4"/>
          <p:cNvSpPr/>
          <p:nvPr/>
        </p:nvSpPr>
        <p:spPr>
          <a:xfrm>
            <a:off x="795561" y="4751108"/>
            <a:ext cx="10828469" cy="864059"/>
          </a:xfrm>
          <a:prstGeom prst="rect">
            <a:avLst/>
          </a:prstGeom>
          <a:noFill/>
          <a:ln/>
        </p:spPr>
        <p:txBody>
          <a:bodyPr wrap="square" lIns="0" tIns="0" rIns="0" bIns="0" rtlCol="0" anchor="t"/>
          <a:lstStyle/>
          <a:p>
            <a:pPr marL="342900" indent="-342900" algn="l">
              <a:lnSpc>
                <a:spcPct val="150000"/>
              </a:lnSpc>
              <a:buSzPct val="100000"/>
              <a:buChar char="•"/>
            </a:pPr>
            <a:r>
              <a:rPr lang="en-US" sz="3200" dirty="0">
                <a:solidFill>
                  <a:srgbClr val="E0E4E6"/>
                </a:solidFill>
                <a:latin typeface="Arial" panose="020B0604020202020204" pitchFamily="34" charset="0"/>
                <a:ea typeface="Barlow" pitchFamily="34" charset="-122"/>
                <a:cs typeface="Arial" panose="020B0604020202020204" pitchFamily="34" charset="0"/>
              </a:rPr>
              <a:t>Adaptive Data Recognition: Automatically identifies column types and relationships</a:t>
            </a:r>
            <a:endParaRPr lang="en-US" sz="3200" dirty="0">
              <a:latin typeface="Arial" panose="020B0604020202020204" pitchFamily="34" charset="0"/>
              <a:cs typeface="Arial" panose="020B0604020202020204" pitchFamily="34" charset="0"/>
            </a:endParaRPr>
          </a:p>
          <a:p>
            <a:pPr marL="342900" indent="-342900" algn="l">
              <a:lnSpc>
                <a:spcPct val="150000"/>
              </a:lnSpc>
              <a:buSzPct val="100000"/>
              <a:buChar char="•"/>
            </a:pPr>
            <a:r>
              <a:rPr lang="en-US" sz="3200" dirty="0">
                <a:solidFill>
                  <a:srgbClr val="E0E4E6"/>
                </a:solidFill>
                <a:latin typeface="Arial" panose="020B0604020202020204" pitchFamily="34" charset="0"/>
                <a:ea typeface="Barlow" pitchFamily="34" charset="-122"/>
                <a:cs typeface="Arial" panose="020B0604020202020204" pitchFamily="34" charset="0"/>
              </a:rPr>
              <a:t>Flexible Schema Handling: Works with various column naming conventions</a:t>
            </a:r>
            <a:endParaRPr lang="en-US" sz="3200" dirty="0">
              <a:latin typeface="Arial" panose="020B0604020202020204" pitchFamily="34" charset="0"/>
              <a:cs typeface="Arial" panose="020B0604020202020204" pitchFamily="34" charset="0"/>
            </a:endParaRPr>
          </a:p>
          <a:p>
            <a:pPr marL="342900" indent="-342900" algn="l">
              <a:lnSpc>
                <a:spcPct val="150000"/>
              </a:lnSpc>
              <a:buSzPct val="100000"/>
              <a:buChar char="•"/>
            </a:pPr>
            <a:r>
              <a:rPr lang="en-US" sz="3200" dirty="0">
                <a:solidFill>
                  <a:srgbClr val="E0E4E6"/>
                </a:solidFill>
                <a:latin typeface="Arial" panose="020B0604020202020204" pitchFamily="34" charset="0"/>
                <a:ea typeface="Barlow" pitchFamily="34" charset="-122"/>
                <a:cs typeface="Arial" panose="020B0604020202020204" pitchFamily="34" charset="0"/>
              </a:rPr>
              <a:t>Quality Assessment: Provides real-time feedback on data quality issues</a:t>
            </a:r>
            <a:endParaRPr lang="en-US" sz="3200" dirty="0">
              <a:latin typeface="Arial" panose="020B0604020202020204" pitchFamily="34" charset="0"/>
              <a:cs typeface="Arial" panose="020B0604020202020204" pitchFamily="34" charset="0"/>
            </a:endParaRPr>
          </a:p>
          <a:p>
            <a:pPr marL="342900" indent="-342900" algn="l">
              <a:lnSpc>
                <a:spcPct val="150000"/>
              </a:lnSpc>
              <a:buSzPct val="100000"/>
              <a:buChar char="•"/>
            </a:pPr>
            <a:r>
              <a:rPr lang="en-US" sz="3200" dirty="0">
                <a:solidFill>
                  <a:srgbClr val="E0E4E6"/>
                </a:solidFill>
                <a:latin typeface="Arial" panose="020B0604020202020204" pitchFamily="34" charset="0"/>
                <a:ea typeface="Barlow" pitchFamily="34" charset="-122"/>
                <a:cs typeface="Arial" panose="020B0604020202020204" pitchFamily="34" charset="0"/>
              </a:rPr>
              <a:t>Sample Generation: Creates demonstration datasets when no data is available</a:t>
            </a:r>
            <a:endParaRPr lang="en-US" sz="3200" dirty="0">
              <a:latin typeface="Arial" panose="020B0604020202020204" pitchFamily="34" charset="0"/>
              <a:cs typeface="Arial" panose="020B0604020202020204" pitchFamily="34" charset="0"/>
            </a:endParaRPr>
          </a:p>
        </p:txBody>
      </p:sp>
      <p:grpSp>
        <p:nvGrpSpPr>
          <p:cNvPr id="39" name="Group 5">
            <a:extLst>
              <a:ext uri="{FF2B5EF4-FFF2-40B4-BE49-F238E27FC236}">
                <a16:creationId xmlns:a16="http://schemas.microsoft.com/office/drawing/2014/main" id="{9ABD7B6C-16A2-7DE2-6AC9-EB92A67B5FA3}"/>
              </a:ext>
            </a:extLst>
          </p:cNvPr>
          <p:cNvGrpSpPr>
            <a:grpSpLocks noChangeAspect="1"/>
          </p:cNvGrpSpPr>
          <p:nvPr/>
        </p:nvGrpSpPr>
        <p:grpSpPr>
          <a:xfrm>
            <a:off x="12543692" y="19123"/>
            <a:ext cx="2086708" cy="10953677"/>
            <a:chOff x="0" y="0"/>
            <a:chExt cx="4018674" cy="5096472"/>
          </a:xfrm>
        </p:grpSpPr>
        <p:sp>
          <p:nvSpPr>
            <p:cNvPr id="40" name="Freeform 6">
              <a:extLst>
                <a:ext uri="{FF2B5EF4-FFF2-40B4-BE49-F238E27FC236}">
                  <a16:creationId xmlns:a16="http://schemas.microsoft.com/office/drawing/2014/main" id="{7DF3588B-84C6-A8E0-28E5-3879CBA921FB}"/>
                </a:ext>
              </a:extLst>
            </p:cNvPr>
            <p:cNvSpPr/>
            <p:nvPr/>
          </p:nvSpPr>
          <p:spPr>
            <a:xfrm>
              <a:off x="0" y="0"/>
              <a:ext cx="4018661" cy="5096383"/>
            </a:xfrm>
            <a:custGeom>
              <a:avLst/>
              <a:gdLst/>
              <a:ahLst/>
              <a:cxnLst/>
              <a:rect l="l" t="t" r="r" b="b"/>
              <a:pathLst>
                <a:path w="4018661" h="5096383">
                  <a:moveTo>
                    <a:pt x="752856" y="0"/>
                  </a:moveTo>
                  <a:lnTo>
                    <a:pt x="1751076" y="3509264"/>
                  </a:lnTo>
                  <a:lnTo>
                    <a:pt x="0" y="5081270"/>
                  </a:lnTo>
                  <a:lnTo>
                    <a:pt x="2406904" y="5096383"/>
                  </a:lnTo>
                  <a:lnTo>
                    <a:pt x="2406904" y="5096383"/>
                  </a:lnTo>
                  <a:lnTo>
                    <a:pt x="4018661" y="3518154"/>
                  </a:lnTo>
                  <a:lnTo>
                    <a:pt x="2890520" y="0"/>
                  </a:lnTo>
                  <a:close/>
                </a:path>
              </a:pathLst>
            </a:custGeom>
            <a:blipFill>
              <a:blip r:embed="rId4">
                <a:alphaModFix amt="35000"/>
              </a:blip>
              <a:stretch>
                <a:fillRect l="-53104" r="-53104"/>
              </a:stretch>
            </a:blipFill>
          </p:spPr>
        </p:sp>
      </p:grpSp>
      <p:sp>
        <p:nvSpPr>
          <p:cNvPr id="42" name="Rectangle: Rounded Corners 41">
            <a:extLst>
              <a:ext uri="{FF2B5EF4-FFF2-40B4-BE49-F238E27FC236}">
                <a16:creationId xmlns:a16="http://schemas.microsoft.com/office/drawing/2014/main" id="{E38354AB-6167-187E-8C08-37027DB3EE76}"/>
              </a:ext>
            </a:extLst>
          </p:cNvPr>
          <p:cNvSpPr/>
          <p:nvPr/>
        </p:nvSpPr>
        <p:spPr>
          <a:xfrm>
            <a:off x="12825047" y="10292862"/>
            <a:ext cx="1688104" cy="545343"/>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43" name="Picture 42">
            <a:extLst>
              <a:ext uri="{FF2B5EF4-FFF2-40B4-BE49-F238E27FC236}">
                <a16:creationId xmlns:a16="http://schemas.microsoft.com/office/drawing/2014/main" id="{53DDE431-40BE-E322-4441-3E0DACDADAEE}"/>
              </a:ext>
            </a:extLst>
          </p:cNvPr>
          <p:cNvPicPr>
            <a:picLocks noChangeAspect="1"/>
          </p:cNvPicPr>
          <p:nvPr/>
        </p:nvPicPr>
        <p:blipFill>
          <a:blip r:embed="rId5"/>
          <a:stretch>
            <a:fillRect/>
          </a:stretch>
        </p:blipFill>
        <p:spPr>
          <a:xfrm>
            <a:off x="11871928" y="9800174"/>
            <a:ext cx="2981202" cy="121930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5"/>
          <p:cNvSpPr/>
          <p:nvPr/>
        </p:nvSpPr>
        <p:spPr>
          <a:xfrm>
            <a:off x="881063" y="467076"/>
            <a:ext cx="2938939" cy="363736"/>
          </a:xfrm>
          <a:prstGeom prst="rect">
            <a:avLst/>
          </a:prstGeom>
          <a:noFill/>
          <a:ln/>
        </p:spPr>
        <p:txBody>
          <a:bodyPr wrap="none" lIns="0" tIns="0" rIns="0" bIns="0" rtlCol="0" anchor="t"/>
          <a:lstStyle/>
          <a:p>
            <a:pPr marL="0" indent="0" algn="l">
              <a:lnSpc>
                <a:spcPts val="2850"/>
              </a:lnSpc>
              <a:buNone/>
            </a:pPr>
            <a:r>
              <a:rPr lang="en-US" sz="5400" b="1" dirty="0">
                <a:solidFill>
                  <a:schemeClr val="accent1"/>
                </a:solidFill>
                <a:latin typeface="Arial" panose="020B0604020202020204" pitchFamily="34" charset="0"/>
                <a:ea typeface="Spline Sans Bold" pitchFamily="34" charset="-122"/>
                <a:cs typeface="Arial" panose="020B0604020202020204" pitchFamily="34" charset="0"/>
              </a:rPr>
              <a:t>Navigation Structure:</a:t>
            </a:r>
            <a:endParaRPr lang="en-US" sz="5400" dirty="0">
              <a:solidFill>
                <a:schemeClr val="accent1"/>
              </a:solidFill>
              <a:latin typeface="Arial" panose="020B0604020202020204" pitchFamily="34" charset="0"/>
              <a:cs typeface="Arial" panose="020B0604020202020204" pitchFamily="34" charset="0"/>
            </a:endParaRPr>
          </a:p>
        </p:txBody>
      </p:sp>
      <p:sp>
        <p:nvSpPr>
          <p:cNvPr id="8" name="Text 6"/>
          <p:cNvSpPr/>
          <p:nvPr/>
        </p:nvSpPr>
        <p:spPr>
          <a:xfrm>
            <a:off x="881063" y="1137662"/>
            <a:ext cx="163592" cy="204549"/>
          </a:xfrm>
          <a:prstGeom prst="rect">
            <a:avLst/>
          </a:prstGeom>
          <a:noFill/>
          <a:ln/>
        </p:spPr>
        <p:txBody>
          <a:bodyPr wrap="none" lIns="0" tIns="0" rIns="0" bIns="0" rtlCol="0" anchor="t"/>
          <a:lstStyle/>
          <a:p>
            <a:pPr marL="0" indent="0" algn="l">
              <a:lnSpc>
                <a:spcPts val="1700"/>
              </a:lnSpc>
              <a:buNone/>
            </a:pPr>
            <a:r>
              <a:rPr lang="en-US" dirty="0">
                <a:solidFill>
                  <a:srgbClr val="E0E4E6"/>
                </a:solidFill>
                <a:latin typeface="Arial" panose="020B0604020202020204" pitchFamily="34" charset="0"/>
                <a:ea typeface="Spline Sans Light" pitchFamily="34" charset="-122"/>
                <a:cs typeface="Arial" panose="020B0604020202020204" pitchFamily="34" charset="0"/>
              </a:rPr>
              <a:t>01</a:t>
            </a:r>
            <a:endParaRPr lang="en-US" dirty="0">
              <a:latin typeface="Arial" panose="020B0604020202020204" pitchFamily="34" charset="0"/>
              <a:cs typeface="Arial" panose="020B0604020202020204" pitchFamily="34" charset="0"/>
            </a:endParaRPr>
          </a:p>
        </p:txBody>
      </p:sp>
      <p:sp>
        <p:nvSpPr>
          <p:cNvPr id="9" name="Shape 7"/>
          <p:cNvSpPr/>
          <p:nvPr/>
        </p:nvSpPr>
        <p:spPr>
          <a:xfrm>
            <a:off x="881063" y="1463151"/>
            <a:ext cx="4218503" cy="22860"/>
          </a:xfrm>
          <a:prstGeom prst="rect">
            <a:avLst/>
          </a:prstGeom>
          <a:solidFill>
            <a:srgbClr val="16FFBB"/>
          </a:solidFill>
          <a:ln/>
        </p:spPr>
      </p:sp>
      <p:sp>
        <p:nvSpPr>
          <p:cNvPr id="10" name="Text 8"/>
          <p:cNvSpPr/>
          <p:nvPr/>
        </p:nvSpPr>
        <p:spPr>
          <a:xfrm>
            <a:off x="881063" y="1661002"/>
            <a:ext cx="1818203" cy="227171"/>
          </a:xfrm>
          <a:prstGeom prst="rect">
            <a:avLst/>
          </a:prstGeom>
          <a:noFill/>
          <a:ln/>
        </p:spPr>
        <p:txBody>
          <a:bodyPr wrap="none" lIns="0" tIns="0" rIns="0" bIns="0" rtlCol="0" anchor="t"/>
          <a:lstStyle/>
          <a:p>
            <a:pPr marL="0" indent="0" algn="l">
              <a:lnSpc>
                <a:spcPts val="1750"/>
              </a:lnSpc>
              <a:buNone/>
            </a:pPr>
            <a:r>
              <a:rPr lang="en-US" sz="2800" b="1" dirty="0">
                <a:solidFill>
                  <a:srgbClr val="E0E4E6"/>
                </a:solidFill>
                <a:latin typeface="Arial" panose="020B0604020202020204" pitchFamily="34" charset="0"/>
                <a:ea typeface="Spline Sans Bold" pitchFamily="34" charset="-122"/>
                <a:cs typeface="Arial" panose="020B0604020202020204" pitchFamily="34" charset="0"/>
              </a:rPr>
              <a:t>Upload Data Section</a:t>
            </a:r>
            <a:endParaRPr lang="en-US" sz="2800" dirty="0">
              <a:latin typeface="Arial" panose="020B0604020202020204" pitchFamily="34" charset="0"/>
              <a:cs typeface="Arial" panose="020B0604020202020204" pitchFamily="34" charset="0"/>
            </a:endParaRPr>
          </a:p>
        </p:txBody>
      </p:sp>
      <p:sp>
        <p:nvSpPr>
          <p:cNvPr id="11" name="Text 9"/>
          <p:cNvSpPr/>
          <p:nvPr/>
        </p:nvSpPr>
        <p:spPr>
          <a:xfrm>
            <a:off x="881063" y="1951991"/>
            <a:ext cx="4218503" cy="648044"/>
          </a:xfrm>
          <a:prstGeom prst="rect">
            <a:avLst/>
          </a:prstGeom>
          <a:noFill/>
          <a:ln/>
        </p:spPr>
        <p:txBody>
          <a:bodyPr wrap="square" lIns="0" tIns="0" rIns="0" bIns="0" rtlCol="0" anchor="t"/>
          <a:lstStyle/>
          <a:p>
            <a:pPr marL="342900" indent="-342900" algn="l">
              <a:lnSpc>
                <a:spcPct val="150000"/>
              </a:lnSpc>
              <a:buSzPct val="100000"/>
              <a:buChar char="•"/>
            </a:pPr>
            <a:r>
              <a:rPr lang="en-US" sz="2400" dirty="0">
                <a:solidFill>
                  <a:srgbClr val="E0E4E6"/>
                </a:solidFill>
                <a:latin typeface="Arial" panose="020B0604020202020204" pitchFamily="34" charset="0"/>
                <a:ea typeface="Barlow" pitchFamily="34" charset="-122"/>
                <a:cs typeface="Arial" panose="020B0604020202020204" pitchFamily="34" charset="0"/>
              </a:rPr>
              <a:t>File upload with format validation</a:t>
            </a:r>
            <a:endParaRPr lang="en-US" sz="2400" dirty="0">
              <a:latin typeface="Arial" panose="020B0604020202020204" pitchFamily="34" charset="0"/>
              <a:cs typeface="Arial" panose="020B0604020202020204" pitchFamily="34" charset="0"/>
            </a:endParaRPr>
          </a:p>
          <a:p>
            <a:pPr marL="342900" indent="-342900" algn="l">
              <a:lnSpc>
                <a:spcPct val="150000"/>
              </a:lnSpc>
              <a:buSzPct val="100000"/>
              <a:buChar char="•"/>
            </a:pPr>
            <a:r>
              <a:rPr lang="en-US" sz="2400" dirty="0">
                <a:solidFill>
                  <a:srgbClr val="E0E4E6"/>
                </a:solidFill>
                <a:latin typeface="Arial" panose="020B0604020202020204" pitchFamily="34" charset="0"/>
                <a:ea typeface="Barlow" pitchFamily="34" charset="-122"/>
                <a:cs typeface="Arial" panose="020B0604020202020204" pitchFamily="34" charset="0"/>
              </a:rPr>
              <a:t>Data preview with quality metrics</a:t>
            </a:r>
            <a:endParaRPr lang="en-US" sz="2400" dirty="0">
              <a:latin typeface="Arial" panose="020B0604020202020204" pitchFamily="34" charset="0"/>
              <a:cs typeface="Arial" panose="020B0604020202020204" pitchFamily="34" charset="0"/>
            </a:endParaRPr>
          </a:p>
          <a:p>
            <a:pPr marL="342900" indent="-342900" algn="l">
              <a:lnSpc>
                <a:spcPct val="150000"/>
              </a:lnSpc>
              <a:buSzPct val="100000"/>
              <a:buChar char="•"/>
            </a:pPr>
            <a:r>
              <a:rPr lang="en-US" sz="2400" dirty="0">
                <a:solidFill>
                  <a:srgbClr val="E0E4E6"/>
                </a:solidFill>
                <a:latin typeface="Arial" panose="020B0604020202020204" pitchFamily="34" charset="0"/>
                <a:ea typeface="Barlow" pitchFamily="34" charset="-122"/>
                <a:cs typeface="Arial" panose="020B0604020202020204" pitchFamily="34" charset="0"/>
              </a:rPr>
              <a:t>Processing initiation controls</a:t>
            </a:r>
            <a:endParaRPr lang="en-US" sz="2400" dirty="0">
              <a:latin typeface="Arial" panose="020B0604020202020204" pitchFamily="34" charset="0"/>
              <a:cs typeface="Arial" panose="020B0604020202020204" pitchFamily="34" charset="0"/>
            </a:endParaRPr>
          </a:p>
        </p:txBody>
      </p:sp>
      <p:sp>
        <p:nvSpPr>
          <p:cNvPr id="12" name="Text 10"/>
          <p:cNvSpPr/>
          <p:nvPr/>
        </p:nvSpPr>
        <p:spPr>
          <a:xfrm>
            <a:off x="5416903" y="1114216"/>
            <a:ext cx="163592" cy="204549"/>
          </a:xfrm>
          <a:prstGeom prst="rect">
            <a:avLst/>
          </a:prstGeom>
          <a:noFill/>
          <a:ln/>
        </p:spPr>
        <p:txBody>
          <a:bodyPr wrap="none" lIns="0" tIns="0" rIns="0" bIns="0" rtlCol="0" anchor="t"/>
          <a:lstStyle/>
          <a:p>
            <a:pPr marL="0" indent="0" algn="l">
              <a:lnSpc>
                <a:spcPts val="1700"/>
              </a:lnSpc>
              <a:buNone/>
            </a:pPr>
            <a:r>
              <a:rPr lang="en-US" dirty="0">
                <a:solidFill>
                  <a:srgbClr val="E0E4E6"/>
                </a:solidFill>
                <a:latin typeface="Arial" panose="020B0604020202020204" pitchFamily="34" charset="0"/>
                <a:ea typeface="Spline Sans Light" pitchFamily="34" charset="-122"/>
                <a:cs typeface="Arial" panose="020B0604020202020204" pitchFamily="34" charset="0"/>
              </a:rPr>
              <a:t>02</a:t>
            </a:r>
            <a:endParaRPr lang="en-US" dirty="0">
              <a:latin typeface="Arial" panose="020B0604020202020204" pitchFamily="34" charset="0"/>
              <a:cs typeface="Arial" panose="020B0604020202020204" pitchFamily="34" charset="0"/>
            </a:endParaRPr>
          </a:p>
        </p:txBody>
      </p:sp>
      <p:sp>
        <p:nvSpPr>
          <p:cNvPr id="13" name="Shape 11"/>
          <p:cNvSpPr/>
          <p:nvPr/>
        </p:nvSpPr>
        <p:spPr>
          <a:xfrm>
            <a:off x="5416903" y="1463150"/>
            <a:ext cx="4218503" cy="22860"/>
          </a:xfrm>
          <a:prstGeom prst="rect">
            <a:avLst/>
          </a:prstGeom>
          <a:solidFill>
            <a:srgbClr val="29DDDA"/>
          </a:solidFill>
          <a:ln/>
        </p:spPr>
      </p:sp>
      <p:sp>
        <p:nvSpPr>
          <p:cNvPr id="14" name="Text 12"/>
          <p:cNvSpPr/>
          <p:nvPr/>
        </p:nvSpPr>
        <p:spPr>
          <a:xfrm>
            <a:off x="5416903" y="1661002"/>
            <a:ext cx="1950125" cy="227171"/>
          </a:xfrm>
          <a:prstGeom prst="rect">
            <a:avLst/>
          </a:prstGeom>
          <a:noFill/>
          <a:ln/>
        </p:spPr>
        <p:txBody>
          <a:bodyPr wrap="none" lIns="0" tIns="0" rIns="0" bIns="0" rtlCol="0" anchor="t"/>
          <a:lstStyle/>
          <a:p>
            <a:pPr marL="0" indent="0" algn="l">
              <a:lnSpc>
                <a:spcPts val="1750"/>
              </a:lnSpc>
              <a:buNone/>
            </a:pPr>
            <a:r>
              <a:rPr lang="en-US" sz="2800" b="1" dirty="0">
                <a:solidFill>
                  <a:srgbClr val="E0E4E6"/>
                </a:solidFill>
                <a:latin typeface="Arial" panose="020B0604020202020204" pitchFamily="34" charset="0"/>
                <a:ea typeface="Spline Sans Bold" pitchFamily="34" charset="-122"/>
                <a:cs typeface="Arial" panose="020B0604020202020204" pitchFamily="34" charset="0"/>
              </a:rPr>
              <a:t>Data Overview Section</a:t>
            </a:r>
            <a:endParaRPr lang="en-US" sz="2800" dirty="0">
              <a:latin typeface="Arial" panose="020B0604020202020204" pitchFamily="34" charset="0"/>
              <a:cs typeface="Arial" panose="020B0604020202020204" pitchFamily="34" charset="0"/>
            </a:endParaRPr>
          </a:p>
        </p:txBody>
      </p:sp>
      <p:sp>
        <p:nvSpPr>
          <p:cNvPr id="15" name="Text 13"/>
          <p:cNvSpPr/>
          <p:nvPr/>
        </p:nvSpPr>
        <p:spPr>
          <a:xfrm>
            <a:off x="5416903" y="1951991"/>
            <a:ext cx="4218503" cy="864059"/>
          </a:xfrm>
          <a:prstGeom prst="rect">
            <a:avLst/>
          </a:prstGeom>
          <a:noFill/>
          <a:ln/>
        </p:spPr>
        <p:txBody>
          <a:bodyPr wrap="square" lIns="0" tIns="0" rIns="0" bIns="0" rtlCol="0" anchor="t"/>
          <a:lstStyle/>
          <a:p>
            <a:pPr marL="342900" indent="-342900" algn="l">
              <a:lnSpc>
                <a:spcPct val="150000"/>
              </a:lnSpc>
              <a:buSzPct val="100000"/>
              <a:buChar char="•"/>
            </a:pPr>
            <a:r>
              <a:rPr lang="en-US" sz="2400" dirty="0">
                <a:solidFill>
                  <a:srgbClr val="E0E4E6"/>
                </a:solidFill>
                <a:latin typeface="Arial" panose="020B0604020202020204" pitchFamily="34" charset="0"/>
                <a:ea typeface="Barlow" pitchFamily="34" charset="-122"/>
                <a:cs typeface="Arial" panose="020B0604020202020204" pitchFamily="34" charset="0"/>
              </a:rPr>
              <a:t>Dataset statistics and metadata</a:t>
            </a:r>
            <a:endParaRPr lang="en-US" sz="2400" dirty="0">
              <a:latin typeface="Arial" panose="020B0604020202020204" pitchFamily="34" charset="0"/>
              <a:cs typeface="Arial" panose="020B0604020202020204" pitchFamily="34" charset="0"/>
            </a:endParaRPr>
          </a:p>
          <a:p>
            <a:pPr marL="342900" indent="-342900" algn="l">
              <a:lnSpc>
                <a:spcPct val="150000"/>
              </a:lnSpc>
              <a:buSzPct val="100000"/>
              <a:buChar char="•"/>
            </a:pPr>
            <a:r>
              <a:rPr lang="en-US" sz="2400" dirty="0">
                <a:solidFill>
                  <a:srgbClr val="E0E4E6"/>
                </a:solidFill>
                <a:latin typeface="Arial" panose="020B0604020202020204" pitchFamily="34" charset="0"/>
                <a:ea typeface="Barlow" pitchFamily="34" charset="-122"/>
                <a:cs typeface="Arial" panose="020B0604020202020204" pitchFamily="34" charset="0"/>
              </a:rPr>
              <a:t>Column information and data types</a:t>
            </a:r>
            <a:endParaRPr lang="en-US" sz="2400" dirty="0">
              <a:latin typeface="Arial" panose="020B0604020202020204" pitchFamily="34" charset="0"/>
              <a:cs typeface="Arial" panose="020B0604020202020204" pitchFamily="34" charset="0"/>
            </a:endParaRPr>
          </a:p>
          <a:p>
            <a:pPr marL="342900" indent="-342900" algn="l">
              <a:lnSpc>
                <a:spcPct val="150000"/>
              </a:lnSpc>
              <a:buSzPct val="100000"/>
              <a:buChar char="•"/>
            </a:pPr>
            <a:r>
              <a:rPr lang="en-US" sz="2400" dirty="0">
                <a:solidFill>
                  <a:srgbClr val="E0E4E6"/>
                </a:solidFill>
                <a:latin typeface="Arial" panose="020B0604020202020204" pitchFamily="34" charset="0"/>
                <a:ea typeface="Barlow" pitchFamily="34" charset="-122"/>
                <a:cs typeface="Arial" panose="020B0604020202020204" pitchFamily="34" charset="0"/>
              </a:rPr>
              <a:t>Missing value analysis</a:t>
            </a:r>
            <a:endParaRPr lang="en-US" sz="2400" dirty="0">
              <a:latin typeface="Arial" panose="020B0604020202020204" pitchFamily="34" charset="0"/>
              <a:cs typeface="Arial" panose="020B0604020202020204" pitchFamily="34" charset="0"/>
            </a:endParaRPr>
          </a:p>
          <a:p>
            <a:pPr marL="342900" indent="-342900" algn="l">
              <a:lnSpc>
                <a:spcPct val="150000"/>
              </a:lnSpc>
              <a:buSzPct val="100000"/>
              <a:buChar char="•"/>
            </a:pPr>
            <a:r>
              <a:rPr lang="en-US" sz="2400" dirty="0">
                <a:solidFill>
                  <a:srgbClr val="E0E4E6"/>
                </a:solidFill>
                <a:latin typeface="Arial" panose="020B0604020202020204" pitchFamily="34" charset="0"/>
                <a:ea typeface="Barlow" pitchFamily="34" charset="-122"/>
                <a:cs typeface="Arial" panose="020B0604020202020204" pitchFamily="34" charset="0"/>
              </a:rPr>
              <a:t>Statistical summaries</a:t>
            </a:r>
            <a:endParaRPr lang="en-US" sz="2400" dirty="0">
              <a:latin typeface="Arial" panose="020B0604020202020204" pitchFamily="34" charset="0"/>
              <a:cs typeface="Arial" panose="020B0604020202020204" pitchFamily="34" charset="0"/>
            </a:endParaRPr>
          </a:p>
        </p:txBody>
      </p:sp>
      <p:sp>
        <p:nvSpPr>
          <p:cNvPr id="16" name="Text 14"/>
          <p:cNvSpPr/>
          <p:nvPr/>
        </p:nvSpPr>
        <p:spPr>
          <a:xfrm>
            <a:off x="9918075" y="1164417"/>
            <a:ext cx="163592" cy="204549"/>
          </a:xfrm>
          <a:prstGeom prst="rect">
            <a:avLst/>
          </a:prstGeom>
          <a:noFill/>
          <a:ln/>
        </p:spPr>
        <p:txBody>
          <a:bodyPr wrap="none" lIns="0" tIns="0" rIns="0" bIns="0" rtlCol="0" anchor="t"/>
          <a:lstStyle/>
          <a:p>
            <a:pPr marL="0" indent="0" algn="l">
              <a:lnSpc>
                <a:spcPts val="1700"/>
              </a:lnSpc>
              <a:buNone/>
            </a:pPr>
            <a:r>
              <a:rPr lang="en-US" dirty="0">
                <a:solidFill>
                  <a:srgbClr val="E0E4E6"/>
                </a:solidFill>
                <a:latin typeface="Arial" panose="020B0604020202020204" pitchFamily="34" charset="0"/>
                <a:ea typeface="Spline Sans Light" pitchFamily="34" charset="-122"/>
                <a:cs typeface="Arial" panose="020B0604020202020204" pitchFamily="34" charset="0"/>
              </a:rPr>
              <a:t>03</a:t>
            </a:r>
            <a:endParaRPr lang="en-US" dirty="0">
              <a:latin typeface="Arial" panose="020B0604020202020204" pitchFamily="34" charset="0"/>
              <a:cs typeface="Arial" panose="020B0604020202020204" pitchFamily="34" charset="0"/>
            </a:endParaRPr>
          </a:p>
        </p:txBody>
      </p:sp>
      <p:sp>
        <p:nvSpPr>
          <p:cNvPr id="17" name="Shape 15"/>
          <p:cNvSpPr/>
          <p:nvPr/>
        </p:nvSpPr>
        <p:spPr>
          <a:xfrm>
            <a:off x="9918075" y="1419567"/>
            <a:ext cx="4218623" cy="22860"/>
          </a:xfrm>
          <a:prstGeom prst="rect">
            <a:avLst/>
          </a:prstGeom>
          <a:solidFill>
            <a:srgbClr val="37A7E7"/>
          </a:solidFill>
          <a:ln/>
        </p:spPr>
      </p:sp>
      <p:sp>
        <p:nvSpPr>
          <p:cNvPr id="18" name="Text 16"/>
          <p:cNvSpPr/>
          <p:nvPr/>
        </p:nvSpPr>
        <p:spPr>
          <a:xfrm>
            <a:off x="9918075" y="1640867"/>
            <a:ext cx="2089071" cy="227171"/>
          </a:xfrm>
          <a:prstGeom prst="rect">
            <a:avLst/>
          </a:prstGeom>
          <a:noFill/>
          <a:ln/>
        </p:spPr>
        <p:txBody>
          <a:bodyPr wrap="none" lIns="0" tIns="0" rIns="0" bIns="0" rtlCol="0" anchor="t"/>
          <a:lstStyle/>
          <a:p>
            <a:pPr marL="0" indent="0" algn="l">
              <a:lnSpc>
                <a:spcPts val="1750"/>
              </a:lnSpc>
              <a:buNone/>
            </a:pPr>
            <a:r>
              <a:rPr lang="en-US" sz="2800" b="1" dirty="0">
                <a:solidFill>
                  <a:srgbClr val="E0E4E6"/>
                </a:solidFill>
                <a:latin typeface="Arial" panose="020B0604020202020204" pitchFamily="34" charset="0"/>
                <a:ea typeface="Spline Sans Bold" pitchFamily="34" charset="-122"/>
                <a:cs typeface="Arial" panose="020B0604020202020204" pitchFamily="34" charset="0"/>
              </a:rPr>
              <a:t>Analysis Results Section</a:t>
            </a:r>
            <a:endParaRPr lang="en-US" sz="2800" dirty="0">
              <a:latin typeface="Arial" panose="020B0604020202020204" pitchFamily="34" charset="0"/>
              <a:cs typeface="Arial" panose="020B0604020202020204" pitchFamily="34" charset="0"/>
            </a:endParaRPr>
          </a:p>
        </p:txBody>
      </p:sp>
      <p:sp>
        <p:nvSpPr>
          <p:cNvPr id="19" name="Text 17"/>
          <p:cNvSpPr/>
          <p:nvPr/>
        </p:nvSpPr>
        <p:spPr>
          <a:xfrm>
            <a:off x="9918075" y="1838072"/>
            <a:ext cx="4218623" cy="864059"/>
          </a:xfrm>
          <a:prstGeom prst="rect">
            <a:avLst/>
          </a:prstGeom>
          <a:noFill/>
          <a:ln/>
        </p:spPr>
        <p:txBody>
          <a:bodyPr wrap="square" lIns="0" tIns="0" rIns="0" bIns="0" rtlCol="0" anchor="t"/>
          <a:lstStyle/>
          <a:p>
            <a:pPr marL="342900" indent="-342900" algn="l">
              <a:lnSpc>
                <a:spcPct val="150000"/>
              </a:lnSpc>
              <a:buSzPct val="100000"/>
              <a:buChar char="•"/>
            </a:pPr>
            <a:r>
              <a:rPr lang="en-US" sz="2400" dirty="0">
                <a:solidFill>
                  <a:srgbClr val="E0E4E6"/>
                </a:solidFill>
                <a:latin typeface="Arial" panose="020B0604020202020204" pitchFamily="34" charset="0"/>
                <a:ea typeface="Barlow" pitchFamily="34" charset="-122"/>
                <a:cs typeface="Arial" panose="020B0604020202020204" pitchFamily="34" charset="0"/>
              </a:rPr>
              <a:t>Customer segment identification</a:t>
            </a:r>
            <a:endParaRPr lang="en-US" sz="2400" dirty="0">
              <a:latin typeface="Arial" panose="020B0604020202020204" pitchFamily="34" charset="0"/>
              <a:cs typeface="Arial" panose="020B0604020202020204" pitchFamily="34" charset="0"/>
            </a:endParaRPr>
          </a:p>
          <a:p>
            <a:pPr marL="342900" indent="-342900" algn="l">
              <a:lnSpc>
                <a:spcPct val="150000"/>
              </a:lnSpc>
              <a:buSzPct val="100000"/>
              <a:buChar char="•"/>
            </a:pPr>
            <a:r>
              <a:rPr lang="en-US" sz="2400" dirty="0">
                <a:solidFill>
                  <a:srgbClr val="E0E4E6"/>
                </a:solidFill>
                <a:latin typeface="Arial" panose="020B0604020202020204" pitchFamily="34" charset="0"/>
                <a:ea typeface="Barlow" pitchFamily="34" charset="-122"/>
                <a:cs typeface="Arial" panose="020B0604020202020204" pitchFamily="34" charset="0"/>
              </a:rPr>
              <a:t>Segment characteristics and profiles</a:t>
            </a:r>
            <a:endParaRPr lang="en-US" sz="2400" dirty="0">
              <a:latin typeface="Arial" panose="020B0604020202020204" pitchFamily="34" charset="0"/>
              <a:cs typeface="Arial" panose="020B0604020202020204" pitchFamily="34" charset="0"/>
            </a:endParaRPr>
          </a:p>
          <a:p>
            <a:pPr marL="342900" indent="-342900" algn="l">
              <a:lnSpc>
                <a:spcPct val="150000"/>
              </a:lnSpc>
              <a:buSzPct val="100000"/>
              <a:buChar char="•"/>
            </a:pPr>
            <a:r>
              <a:rPr lang="en-US" sz="2400" dirty="0">
                <a:solidFill>
                  <a:srgbClr val="E0E4E6"/>
                </a:solidFill>
                <a:latin typeface="Arial" panose="020B0604020202020204" pitchFamily="34" charset="0"/>
                <a:ea typeface="Barlow" pitchFamily="34" charset="-122"/>
                <a:cs typeface="Arial" panose="020B0604020202020204" pitchFamily="34" charset="0"/>
              </a:rPr>
              <a:t>Downloadable results in multiple formats</a:t>
            </a:r>
            <a:endParaRPr lang="en-US" sz="2400" dirty="0">
              <a:latin typeface="Arial" panose="020B0604020202020204" pitchFamily="34" charset="0"/>
              <a:cs typeface="Arial" panose="020B0604020202020204" pitchFamily="34" charset="0"/>
            </a:endParaRPr>
          </a:p>
          <a:p>
            <a:pPr marL="342900" indent="-342900" algn="l">
              <a:lnSpc>
                <a:spcPct val="150000"/>
              </a:lnSpc>
              <a:buSzPct val="100000"/>
              <a:buChar char="•"/>
            </a:pPr>
            <a:r>
              <a:rPr lang="en-US" sz="2400" dirty="0">
                <a:solidFill>
                  <a:srgbClr val="E0E4E6"/>
                </a:solidFill>
                <a:latin typeface="Arial" panose="020B0604020202020204" pitchFamily="34" charset="0"/>
                <a:ea typeface="Barlow" pitchFamily="34" charset="-122"/>
                <a:cs typeface="Arial" panose="020B0604020202020204" pitchFamily="34" charset="0"/>
              </a:rPr>
              <a:t>Cluster performance metrics</a:t>
            </a:r>
            <a:endParaRPr lang="en-US" sz="2400" dirty="0">
              <a:latin typeface="Arial" panose="020B0604020202020204" pitchFamily="34" charset="0"/>
              <a:cs typeface="Arial" panose="020B0604020202020204" pitchFamily="34" charset="0"/>
            </a:endParaRPr>
          </a:p>
        </p:txBody>
      </p:sp>
      <p:sp>
        <p:nvSpPr>
          <p:cNvPr id="20" name="Text 18"/>
          <p:cNvSpPr/>
          <p:nvPr/>
        </p:nvSpPr>
        <p:spPr>
          <a:xfrm>
            <a:off x="881063" y="5806370"/>
            <a:ext cx="163592" cy="204549"/>
          </a:xfrm>
          <a:prstGeom prst="rect">
            <a:avLst/>
          </a:prstGeom>
          <a:noFill/>
          <a:ln/>
        </p:spPr>
        <p:txBody>
          <a:bodyPr wrap="none" lIns="0" tIns="0" rIns="0" bIns="0" rtlCol="0" anchor="t"/>
          <a:lstStyle/>
          <a:p>
            <a:pPr marL="0" indent="0" algn="l">
              <a:lnSpc>
                <a:spcPts val="1700"/>
              </a:lnSpc>
              <a:buNone/>
            </a:pPr>
            <a:r>
              <a:rPr lang="en-US" dirty="0">
                <a:solidFill>
                  <a:srgbClr val="E0E4E6"/>
                </a:solidFill>
                <a:latin typeface="Arial" panose="020B0604020202020204" pitchFamily="34" charset="0"/>
                <a:ea typeface="Spline Sans Light" pitchFamily="34" charset="-122"/>
                <a:cs typeface="Arial" panose="020B0604020202020204" pitchFamily="34" charset="0"/>
              </a:rPr>
              <a:t>04</a:t>
            </a:r>
            <a:endParaRPr lang="en-US" dirty="0">
              <a:latin typeface="Arial" panose="020B0604020202020204" pitchFamily="34" charset="0"/>
              <a:cs typeface="Arial" panose="020B0604020202020204" pitchFamily="34" charset="0"/>
            </a:endParaRPr>
          </a:p>
        </p:txBody>
      </p:sp>
      <p:sp>
        <p:nvSpPr>
          <p:cNvPr id="21" name="Shape 19"/>
          <p:cNvSpPr/>
          <p:nvPr/>
        </p:nvSpPr>
        <p:spPr>
          <a:xfrm>
            <a:off x="881063" y="6061520"/>
            <a:ext cx="4218503" cy="22860"/>
          </a:xfrm>
          <a:prstGeom prst="rect">
            <a:avLst/>
          </a:prstGeom>
          <a:solidFill>
            <a:schemeClr val="accent4">
              <a:lumMod val="60000"/>
              <a:lumOff val="40000"/>
            </a:schemeClr>
          </a:solidFill>
          <a:ln/>
        </p:spPr>
      </p:sp>
      <p:sp>
        <p:nvSpPr>
          <p:cNvPr id="22" name="Text 20"/>
          <p:cNvSpPr/>
          <p:nvPr/>
        </p:nvSpPr>
        <p:spPr>
          <a:xfrm>
            <a:off x="881063" y="6259374"/>
            <a:ext cx="1894523" cy="227171"/>
          </a:xfrm>
          <a:prstGeom prst="rect">
            <a:avLst/>
          </a:prstGeom>
          <a:noFill/>
          <a:ln/>
        </p:spPr>
        <p:txBody>
          <a:bodyPr wrap="none" lIns="0" tIns="0" rIns="0" bIns="0" rtlCol="0" anchor="t"/>
          <a:lstStyle/>
          <a:p>
            <a:pPr marL="0" indent="0" algn="l">
              <a:lnSpc>
                <a:spcPts val="1750"/>
              </a:lnSpc>
              <a:buNone/>
            </a:pPr>
            <a:r>
              <a:rPr lang="en-US" sz="2800" b="1" dirty="0">
                <a:solidFill>
                  <a:srgbClr val="E0E4E6"/>
                </a:solidFill>
                <a:latin typeface="Arial" panose="020B0604020202020204" pitchFamily="34" charset="0"/>
                <a:ea typeface="Spline Sans Bold" pitchFamily="34" charset="-122"/>
                <a:cs typeface="Arial" panose="020B0604020202020204" pitchFamily="34" charset="0"/>
              </a:rPr>
              <a:t>Visualizations Section</a:t>
            </a:r>
            <a:endParaRPr lang="en-US" sz="2800" dirty="0">
              <a:latin typeface="Arial" panose="020B0604020202020204" pitchFamily="34" charset="0"/>
              <a:cs typeface="Arial" panose="020B0604020202020204" pitchFamily="34" charset="0"/>
            </a:endParaRPr>
          </a:p>
        </p:txBody>
      </p:sp>
      <p:sp>
        <p:nvSpPr>
          <p:cNvPr id="23" name="Text 21"/>
          <p:cNvSpPr/>
          <p:nvPr/>
        </p:nvSpPr>
        <p:spPr>
          <a:xfrm>
            <a:off x="881063" y="6480025"/>
            <a:ext cx="4218503" cy="864059"/>
          </a:xfrm>
          <a:prstGeom prst="rect">
            <a:avLst/>
          </a:prstGeom>
          <a:noFill/>
          <a:ln/>
        </p:spPr>
        <p:txBody>
          <a:bodyPr wrap="square" lIns="0" tIns="0" rIns="0" bIns="0" rtlCol="0" anchor="t"/>
          <a:lstStyle/>
          <a:p>
            <a:pPr marL="342900" indent="-342900" algn="l">
              <a:lnSpc>
                <a:spcPct val="150000"/>
              </a:lnSpc>
              <a:buSzPct val="100000"/>
              <a:buChar char="•"/>
            </a:pPr>
            <a:r>
              <a:rPr lang="en-US" sz="2400" dirty="0">
                <a:solidFill>
                  <a:srgbClr val="E0E4E6"/>
                </a:solidFill>
                <a:latin typeface="Arial" panose="020B0604020202020204" pitchFamily="34" charset="0"/>
                <a:ea typeface="Barlow" pitchFamily="34" charset="-122"/>
                <a:cs typeface="Arial" panose="020B0604020202020204" pitchFamily="34" charset="0"/>
              </a:rPr>
              <a:t>Interactive Plotly charts with hover details</a:t>
            </a:r>
            <a:endParaRPr lang="en-US" sz="2400" dirty="0">
              <a:latin typeface="Arial" panose="020B0604020202020204" pitchFamily="34" charset="0"/>
              <a:cs typeface="Arial" panose="020B0604020202020204" pitchFamily="34" charset="0"/>
            </a:endParaRPr>
          </a:p>
          <a:p>
            <a:pPr marL="342900" indent="-342900" algn="l">
              <a:lnSpc>
                <a:spcPct val="150000"/>
              </a:lnSpc>
              <a:buSzPct val="100000"/>
              <a:buChar char="•"/>
            </a:pPr>
            <a:r>
              <a:rPr lang="en-US" sz="2400" dirty="0">
                <a:solidFill>
                  <a:srgbClr val="E0E4E6"/>
                </a:solidFill>
                <a:latin typeface="Arial" panose="020B0604020202020204" pitchFamily="34" charset="0"/>
                <a:ea typeface="Barlow" pitchFamily="34" charset="-122"/>
                <a:cs typeface="Arial" panose="020B0604020202020204" pitchFamily="34" charset="0"/>
              </a:rPr>
              <a:t>Segment comparison visualizations</a:t>
            </a:r>
            <a:endParaRPr lang="en-US" sz="2400" dirty="0">
              <a:latin typeface="Arial" panose="020B0604020202020204" pitchFamily="34" charset="0"/>
              <a:cs typeface="Arial" panose="020B0604020202020204" pitchFamily="34" charset="0"/>
            </a:endParaRPr>
          </a:p>
          <a:p>
            <a:pPr marL="342900" indent="-342900" algn="l">
              <a:lnSpc>
                <a:spcPct val="150000"/>
              </a:lnSpc>
              <a:buSzPct val="100000"/>
              <a:buChar char="•"/>
            </a:pPr>
            <a:r>
              <a:rPr lang="en-US" sz="2400" dirty="0">
                <a:solidFill>
                  <a:srgbClr val="E0E4E6"/>
                </a:solidFill>
                <a:latin typeface="Arial" panose="020B0604020202020204" pitchFamily="34" charset="0"/>
                <a:ea typeface="Barlow" pitchFamily="34" charset="-122"/>
                <a:cs typeface="Arial" panose="020B0604020202020204" pitchFamily="34" charset="0"/>
              </a:rPr>
              <a:t>Geographic distribution maps</a:t>
            </a:r>
            <a:endParaRPr lang="en-US" sz="2400" dirty="0">
              <a:latin typeface="Arial" panose="020B0604020202020204" pitchFamily="34" charset="0"/>
              <a:cs typeface="Arial" panose="020B0604020202020204" pitchFamily="34" charset="0"/>
            </a:endParaRPr>
          </a:p>
          <a:p>
            <a:pPr marL="342900" indent="-342900" algn="l">
              <a:lnSpc>
                <a:spcPct val="150000"/>
              </a:lnSpc>
              <a:buSzPct val="100000"/>
              <a:buChar char="•"/>
            </a:pPr>
            <a:r>
              <a:rPr lang="en-US" sz="2400" dirty="0">
                <a:solidFill>
                  <a:srgbClr val="E0E4E6"/>
                </a:solidFill>
                <a:latin typeface="Arial" panose="020B0604020202020204" pitchFamily="34" charset="0"/>
                <a:ea typeface="Barlow" pitchFamily="34" charset="-122"/>
                <a:cs typeface="Arial" panose="020B0604020202020204" pitchFamily="34" charset="0"/>
              </a:rPr>
              <a:t>Time-based trend analysis</a:t>
            </a:r>
            <a:endParaRPr lang="en-US" sz="2400" dirty="0">
              <a:latin typeface="Arial" panose="020B0604020202020204" pitchFamily="34" charset="0"/>
              <a:cs typeface="Arial" panose="020B0604020202020204" pitchFamily="34" charset="0"/>
            </a:endParaRPr>
          </a:p>
        </p:txBody>
      </p:sp>
      <p:sp>
        <p:nvSpPr>
          <p:cNvPr id="24" name="Text 22"/>
          <p:cNvSpPr/>
          <p:nvPr/>
        </p:nvSpPr>
        <p:spPr>
          <a:xfrm>
            <a:off x="5542157" y="5782002"/>
            <a:ext cx="163592" cy="204549"/>
          </a:xfrm>
          <a:prstGeom prst="rect">
            <a:avLst/>
          </a:prstGeom>
          <a:noFill/>
          <a:ln/>
        </p:spPr>
        <p:txBody>
          <a:bodyPr wrap="none" lIns="0" tIns="0" rIns="0" bIns="0" rtlCol="0" anchor="t"/>
          <a:lstStyle/>
          <a:p>
            <a:pPr marL="0" indent="0" algn="l">
              <a:lnSpc>
                <a:spcPts val="1700"/>
              </a:lnSpc>
              <a:buNone/>
            </a:pPr>
            <a:r>
              <a:rPr lang="en-US" dirty="0">
                <a:solidFill>
                  <a:srgbClr val="E0E4E6"/>
                </a:solidFill>
                <a:latin typeface="Arial" panose="020B0604020202020204" pitchFamily="34" charset="0"/>
                <a:ea typeface="Spline Sans Light" pitchFamily="34" charset="-122"/>
                <a:cs typeface="Arial" panose="020B0604020202020204" pitchFamily="34" charset="0"/>
              </a:rPr>
              <a:t>05</a:t>
            </a:r>
            <a:endParaRPr lang="en-US" dirty="0">
              <a:latin typeface="Arial" panose="020B0604020202020204" pitchFamily="34" charset="0"/>
              <a:cs typeface="Arial" panose="020B0604020202020204" pitchFamily="34" charset="0"/>
            </a:endParaRPr>
          </a:p>
        </p:txBody>
      </p:sp>
      <p:sp>
        <p:nvSpPr>
          <p:cNvPr id="25" name="Shape 23"/>
          <p:cNvSpPr/>
          <p:nvPr/>
        </p:nvSpPr>
        <p:spPr>
          <a:xfrm>
            <a:off x="5542157" y="6037152"/>
            <a:ext cx="4218503" cy="22860"/>
          </a:xfrm>
          <a:prstGeom prst="rect">
            <a:avLst/>
          </a:prstGeom>
          <a:solidFill>
            <a:srgbClr val="16FFBB"/>
          </a:solidFill>
          <a:ln/>
        </p:spPr>
      </p:sp>
      <p:sp>
        <p:nvSpPr>
          <p:cNvPr id="26" name="Text 24"/>
          <p:cNvSpPr/>
          <p:nvPr/>
        </p:nvSpPr>
        <p:spPr>
          <a:xfrm>
            <a:off x="5542157" y="6211560"/>
            <a:ext cx="1818203" cy="227171"/>
          </a:xfrm>
          <a:prstGeom prst="rect">
            <a:avLst/>
          </a:prstGeom>
          <a:noFill/>
          <a:ln/>
        </p:spPr>
        <p:txBody>
          <a:bodyPr wrap="none" lIns="0" tIns="0" rIns="0" bIns="0" rtlCol="0" anchor="t"/>
          <a:lstStyle/>
          <a:p>
            <a:pPr marL="0" indent="0" algn="l">
              <a:lnSpc>
                <a:spcPts val="1750"/>
              </a:lnSpc>
              <a:buNone/>
            </a:pPr>
            <a:r>
              <a:rPr lang="en-US" sz="2800" b="1" dirty="0">
                <a:solidFill>
                  <a:srgbClr val="E0E4E6"/>
                </a:solidFill>
                <a:latin typeface="Arial" panose="020B0604020202020204" pitchFamily="34" charset="0"/>
                <a:ea typeface="Spline Sans Bold" pitchFamily="34" charset="-122"/>
                <a:cs typeface="Arial" panose="020B0604020202020204" pitchFamily="34" charset="0"/>
              </a:rPr>
              <a:t>Insights Section</a:t>
            </a:r>
            <a:endParaRPr lang="en-US" sz="2800" dirty="0">
              <a:latin typeface="Arial" panose="020B0604020202020204" pitchFamily="34" charset="0"/>
              <a:cs typeface="Arial" panose="020B0604020202020204" pitchFamily="34" charset="0"/>
            </a:endParaRPr>
          </a:p>
        </p:txBody>
      </p:sp>
      <p:sp>
        <p:nvSpPr>
          <p:cNvPr id="27" name="Text 25"/>
          <p:cNvSpPr/>
          <p:nvPr/>
        </p:nvSpPr>
        <p:spPr>
          <a:xfrm>
            <a:off x="5542157" y="6455657"/>
            <a:ext cx="4218503" cy="864059"/>
          </a:xfrm>
          <a:prstGeom prst="rect">
            <a:avLst/>
          </a:prstGeom>
          <a:noFill/>
          <a:ln/>
        </p:spPr>
        <p:txBody>
          <a:bodyPr wrap="square" lIns="0" tIns="0" rIns="0" bIns="0" rtlCol="0" anchor="t"/>
          <a:lstStyle/>
          <a:p>
            <a:pPr marL="342900" indent="-342900" algn="l">
              <a:lnSpc>
                <a:spcPct val="150000"/>
              </a:lnSpc>
              <a:buSzPct val="100000"/>
              <a:buChar char="•"/>
            </a:pPr>
            <a:r>
              <a:rPr lang="en-US" sz="2400" dirty="0">
                <a:solidFill>
                  <a:srgbClr val="E0E4E6"/>
                </a:solidFill>
                <a:latin typeface="Arial" panose="020B0604020202020204" pitchFamily="34" charset="0"/>
                <a:ea typeface="Barlow" pitchFamily="34" charset="-122"/>
                <a:cs typeface="Arial" panose="020B0604020202020204" pitchFamily="34" charset="0"/>
              </a:rPr>
              <a:t>Automated natural language insights</a:t>
            </a:r>
            <a:endParaRPr lang="en-US" sz="2400" dirty="0">
              <a:latin typeface="Arial" panose="020B0604020202020204" pitchFamily="34" charset="0"/>
              <a:cs typeface="Arial" panose="020B0604020202020204" pitchFamily="34" charset="0"/>
            </a:endParaRPr>
          </a:p>
          <a:p>
            <a:pPr marL="342900" indent="-342900" algn="l">
              <a:lnSpc>
                <a:spcPct val="150000"/>
              </a:lnSpc>
              <a:buSzPct val="100000"/>
              <a:buChar char="•"/>
            </a:pPr>
            <a:r>
              <a:rPr lang="en-US" sz="2400" dirty="0">
                <a:solidFill>
                  <a:srgbClr val="E0E4E6"/>
                </a:solidFill>
                <a:latin typeface="Arial" panose="020B0604020202020204" pitchFamily="34" charset="0"/>
                <a:ea typeface="Barlow" pitchFamily="34" charset="-122"/>
                <a:cs typeface="Arial" panose="020B0604020202020204" pitchFamily="34" charset="0"/>
              </a:rPr>
              <a:t>Key finding summaries</a:t>
            </a:r>
            <a:endParaRPr lang="en-US" sz="2400" dirty="0">
              <a:latin typeface="Arial" panose="020B0604020202020204" pitchFamily="34" charset="0"/>
              <a:cs typeface="Arial" panose="020B0604020202020204" pitchFamily="34" charset="0"/>
            </a:endParaRPr>
          </a:p>
          <a:p>
            <a:pPr marL="342900" indent="-342900" algn="l">
              <a:lnSpc>
                <a:spcPct val="150000"/>
              </a:lnSpc>
              <a:buSzPct val="100000"/>
              <a:buChar char="•"/>
            </a:pPr>
            <a:r>
              <a:rPr lang="en-US" sz="2400" dirty="0">
                <a:solidFill>
                  <a:srgbClr val="E0E4E6"/>
                </a:solidFill>
                <a:latin typeface="Arial" panose="020B0604020202020204" pitchFamily="34" charset="0"/>
                <a:ea typeface="Barlow" pitchFamily="34" charset="-122"/>
                <a:cs typeface="Arial" panose="020B0604020202020204" pitchFamily="34" charset="0"/>
              </a:rPr>
              <a:t>Business implications analysis</a:t>
            </a:r>
            <a:endParaRPr lang="en-US" sz="2400" dirty="0">
              <a:latin typeface="Arial" panose="020B0604020202020204" pitchFamily="34" charset="0"/>
              <a:cs typeface="Arial" panose="020B0604020202020204" pitchFamily="34" charset="0"/>
            </a:endParaRPr>
          </a:p>
          <a:p>
            <a:pPr marL="342900" indent="-342900" algn="l">
              <a:lnSpc>
                <a:spcPct val="150000"/>
              </a:lnSpc>
              <a:buSzPct val="100000"/>
              <a:buChar char="•"/>
            </a:pPr>
            <a:r>
              <a:rPr lang="en-US" sz="2400" dirty="0">
                <a:solidFill>
                  <a:srgbClr val="E0E4E6"/>
                </a:solidFill>
                <a:latin typeface="Arial" panose="020B0604020202020204" pitchFamily="34" charset="0"/>
                <a:ea typeface="Barlow" pitchFamily="34" charset="-122"/>
                <a:cs typeface="Arial" panose="020B0604020202020204" pitchFamily="34" charset="0"/>
              </a:rPr>
              <a:t>Opportunity identification</a:t>
            </a:r>
            <a:endParaRPr lang="en-US" sz="2400" dirty="0">
              <a:latin typeface="Arial" panose="020B0604020202020204" pitchFamily="34" charset="0"/>
              <a:cs typeface="Arial" panose="020B0604020202020204" pitchFamily="34" charset="0"/>
            </a:endParaRPr>
          </a:p>
        </p:txBody>
      </p:sp>
      <p:sp>
        <p:nvSpPr>
          <p:cNvPr id="28" name="Text 26"/>
          <p:cNvSpPr/>
          <p:nvPr/>
        </p:nvSpPr>
        <p:spPr>
          <a:xfrm>
            <a:off x="10081667" y="5811382"/>
            <a:ext cx="163592" cy="204549"/>
          </a:xfrm>
          <a:prstGeom prst="rect">
            <a:avLst/>
          </a:prstGeom>
          <a:noFill/>
          <a:ln/>
        </p:spPr>
        <p:txBody>
          <a:bodyPr wrap="none" lIns="0" tIns="0" rIns="0" bIns="0" rtlCol="0" anchor="t"/>
          <a:lstStyle/>
          <a:p>
            <a:pPr marL="0" indent="0" algn="l">
              <a:lnSpc>
                <a:spcPts val="1700"/>
              </a:lnSpc>
              <a:buNone/>
            </a:pPr>
            <a:r>
              <a:rPr lang="en-US" dirty="0">
                <a:solidFill>
                  <a:srgbClr val="E0E4E6"/>
                </a:solidFill>
                <a:latin typeface="Arial" panose="020B0604020202020204" pitchFamily="34" charset="0"/>
                <a:ea typeface="Spline Sans Light" pitchFamily="34" charset="-122"/>
                <a:cs typeface="Arial" panose="020B0604020202020204" pitchFamily="34" charset="0"/>
              </a:rPr>
              <a:t>06</a:t>
            </a:r>
            <a:endParaRPr lang="en-US" dirty="0">
              <a:latin typeface="Arial" panose="020B0604020202020204" pitchFamily="34" charset="0"/>
              <a:cs typeface="Arial" panose="020B0604020202020204" pitchFamily="34" charset="0"/>
            </a:endParaRPr>
          </a:p>
        </p:txBody>
      </p:sp>
      <p:sp>
        <p:nvSpPr>
          <p:cNvPr id="29" name="Shape 27"/>
          <p:cNvSpPr/>
          <p:nvPr/>
        </p:nvSpPr>
        <p:spPr>
          <a:xfrm>
            <a:off x="10081667" y="6066532"/>
            <a:ext cx="4218623" cy="22860"/>
          </a:xfrm>
          <a:prstGeom prst="rect">
            <a:avLst/>
          </a:prstGeom>
          <a:solidFill>
            <a:srgbClr val="29DDDA"/>
          </a:solidFill>
          <a:ln/>
        </p:spPr>
      </p:sp>
      <p:sp>
        <p:nvSpPr>
          <p:cNvPr id="30" name="Text 28"/>
          <p:cNvSpPr/>
          <p:nvPr/>
        </p:nvSpPr>
        <p:spPr>
          <a:xfrm>
            <a:off x="10011329" y="6264386"/>
            <a:ext cx="2302312" cy="227171"/>
          </a:xfrm>
          <a:prstGeom prst="rect">
            <a:avLst/>
          </a:prstGeom>
          <a:noFill/>
          <a:ln/>
        </p:spPr>
        <p:txBody>
          <a:bodyPr wrap="none" lIns="0" tIns="0" rIns="0" bIns="0" rtlCol="0" anchor="t"/>
          <a:lstStyle/>
          <a:p>
            <a:pPr marL="0" indent="0" algn="l">
              <a:lnSpc>
                <a:spcPts val="1750"/>
              </a:lnSpc>
              <a:buNone/>
            </a:pPr>
            <a:r>
              <a:rPr lang="en-US" sz="2800" b="1" dirty="0">
                <a:solidFill>
                  <a:srgbClr val="E0E4E6"/>
                </a:solidFill>
                <a:latin typeface="Arial" panose="020B0604020202020204" pitchFamily="34" charset="0"/>
                <a:ea typeface="Spline Sans Bold" pitchFamily="34" charset="-122"/>
                <a:cs typeface="Arial" panose="020B0604020202020204" pitchFamily="34" charset="0"/>
              </a:rPr>
              <a:t>Recommendations Section</a:t>
            </a:r>
            <a:endParaRPr lang="en-US" sz="2800" dirty="0">
              <a:latin typeface="Arial" panose="020B0604020202020204" pitchFamily="34" charset="0"/>
              <a:cs typeface="Arial" panose="020B0604020202020204" pitchFamily="34" charset="0"/>
            </a:endParaRPr>
          </a:p>
        </p:txBody>
      </p:sp>
      <p:sp>
        <p:nvSpPr>
          <p:cNvPr id="31" name="Text 29"/>
          <p:cNvSpPr/>
          <p:nvPr/>
        </p:nvSpPr>
        <p:spPr>
          <a:xfrm>
            <a:off x="10081667" y="6485037"/>
            <a:ext cx="4218623" cy="864059"/>
          </a:xfrm>
          <a:prstGeom prst="rect">
            <a:avLst/>
          </a:prstGeom>
          <a:noFill/>
          <a:ln/>
        </p:spPr>
        <p:txBody>
          <a:bodyPr wrap="square" lIns="0" tIns="0" rIns="0" bIns="0" rtlCol="0" anchor="t"/>
          <a:lstStyle/>
          <a:p>
            <a:pPr marL="342900" indent="-342900" algn="l">
              <a:lnSpc>
                <a:spcPct val="150000"/>
              </a:lnSpc>
              <a:buSzPct val="100000"/>
              <a:buChar char="•"/>
            </a:pPr>
            <a:r>
              <a:rPr lang="en-US" sz="2400" dirty="0">
                <a:solidFill>
                  <a:srgbClr val="E0E4E6"/>
                </a:solidFill>
                <a:latin typeface="Arial" panose="020B0604020202020204" pitchFamily="34" charset="0"/>
                <a:ea typeface="Barlow" pitchFamily="34" charset="-122"/>
                <a:cs typeface="Arial" panose="020B0604020202020204" pitchFamily="34" charset="0"/>
              </a:rPr>
              <a:t>Actionable strategy recommendations</a:t>
            </a:r>
            <a:endParaRPr lang="en-US" sz="2400" dirty="0">
              <a:latin typeface="Arial" panose="020B0604020202020204" pitchFamily="34" charset="0"/>
              <a:cs typeface="Arial" panose="020B0604020202020204" pitchFamily="34" charset="0"/>
            </a:endParaRPr>
          </a:p>
          <a:p>
            <a:pPr marL="342900" indent="-342900" algn="l">
              <a:lnSpc>
                <a:spcPct val="150000"/>
              </a:lnSpc>
              <a:buSzPct val="100000"/>
              <a:buChar char="•"/>
            </a:pPr>
            <a:r>
              <a:rPr lang="en-US" sz="2400" dirty="0">
                <a:solidFill>
                  <a:srgbClr val="E0E4E6"/>
                </a:solidFill>
                <a:latin typeface="Arial" panose="020B0604020202020204" pitchFamily="34" charset="0"/>
                <a:ea typeface="Barlow" pitchFamily="34" charset="-122"/>
                <a:cs typeface="Arial" panose="020B0604020202020204" pitchFamily="34" charset="0"/>
              </a:rPr>
              <a:t>Implementation roadmaps</a:t>
            </a:r>
            <a:endParaRPr lang="en-US" sz="2400" dirty="0">
              <a:latin typeface="Arial" panose="020B0604020202020204" pitchFamily="34" charset="0"/>
              <a:cs typeface="Arial" panose="020B0604020202020204" pitchFamily="34" charset="0"/>
            </a:endParaRPr>
          </a:p>
          <a:p>
            <a:pPr marL="342900" indent="-342900" algn="l">
              <a:lnSpc>
                <a:spcPct val="150000"/>
              </a:lnSpc>
              <a:buSzPct val="100000"/>
              <a:buChar char="•"/>
            </a:pPr>
            <a:r>
              <a:rPr lang="en-US" sz="2400" dirty="0">
                <a:solidFill>
                  <a:srgbClr val="E0E4E6"/>
                </a:solidFill>
                <a:latin typeface="Arial" panose="020B0604020202020204" pitchFamily="34" charset="0"/>
                <a:ea typeface="Barlow" pitchFamily="34" charset="-122"/>
                <a:cs typeface="Arial" panose="020B0604020202020204" pitchFamily="34" charset="0"/>
              </a:rPr>
              <a:t>Resource allocation guidance</a:t>
            </a:r>
            <a:endParaRPr lang="en-US" sz="2400" dirty="0">
              <a:latin typeface="Arial" panose="020B0604020202020204" pitchFamily="34" charset="0"/>
              <a:cs typeface="Arial" panose="020B0604020202020204" pitchFamily="34" charset="0"/>
            </a:endParaRPr>
          </a:p>
          <a:p>
            <a:pPr marL="342900" indent="-342900" algn="l">
              <a:lnSpc>
                <a:spcPct val="150000"/>
              </a:lnSpc>
              <a:buSzPct val="100000"/>
              <a:buChar char="•"/>
            </a:pPr>
            <a:r>
              <a:rPr lang="en-US" sz="2400" dirty="0">
                <a:solidFill>
                  <a:srgbClr val="E0E4E6"/>
                </a:solidFill>
                <a:latin typeface="Arial" panose="020B0604020202020204" pitchFamily="34" charset="0"/>
                <a:ea typeface="Barlow" pitchFamily="34" charset="-122"/>
                <a:cs typeface="Arial" panose="020B0604020202020204" pitchFamily="34" charset="0"/>
              </a:rPr>
              <a:t>Risk mitigation strategies</a:t>
            </a:r>
            <a:endParaRPr lang="en-US" sz="2400" dirty="0">
              <a:latin typeface="Arial" panose="020B0604020202020204" pitchFamily="34" charset="0"/>
              <a:cs typeface="Arial" panose="020B0604020202020204" pitchFamily="34" charset="0"/>
            </a:endParaRPr>
          </a:p>
        </p:txBody>
      </p:sp>
      <p:grpSp>
        <p:nvGrpSpPr>
          <p:cNvPr id="39" name="Group 5">
            <a:extLst>
              <a:ext uri="{FF2B5EF4-FFF2-40B4-BE49-F238E27FC236}">
                <a16:creationId xmlns:a16="http://schemas.microsoft.com/office/drawing/2014/main" id="{9ABD7B6C-16A2-7DE2-6AC9-EB92A67B5FA3}"/>
              </a:ext>
            </a:extLst>
          </p:cNvPr>
          <p:cNvGrpSpPr>
            <a:grpSpLocks noChangeAspect="1"/>
          </p:cNvGrpSpPr>
          <p:nvPr/>
        </p:nvGrpSpPr>
        <p:grpSpPr>
          <a:xfrm>
            <a:off x="13749336" y="19123"/>
            <a:ext cx="881063" cy="10953677"/>
            <a:chOff x="0" y="0"/>
            <a:chExt cx="4018674" cy="5096472"/>
          </a:xfrm>
        </p:grpSpPr>
        <p:sp>
          <p:nvSpPr>
            <p:cNvPr id="40" name="Freeform 6">
              <a:extLst>
                <a:ext uri="{FF2B5EF4-FFF2-40B4-BE49-F238E27FC236}">
                  <a16:creationId xmlns:a16="http://schemas.microsoft.com/office/drawing/2014/main" id="{7DF3588B-84C6-A8E0-28E5-3879CBA921FB}"/>
                </a:ext>
              </a:extLst>
            </p:cNvPr>
            <p:cNvSpPr/>
            <p:nvPr/>
          </p:nvSpPr>
          <p:spPr>
            <a:xfrm>
              <a:off x="0" y="0"/>
              <a:ext cx="4018661" cy="5096383"/>
            </a:xfrm>
            <a:custGeom>
              <a:avLst/>
              <a:gdLst/>
              <a:ahLst/>
              <a:cxnLst/>
              <a:rect l="l" t="t" r="r" b="b"/>
              <a:pathLst>
                <a:path w="4018661" h="5096383">
                  <a:moveTo>
                    <a:pt x="752856" y="0"/>
                  </a:moveTo>
                  <a:lnTo>
                    <a:pt x="1751076" y="3509264"/>
                  </a:lnTo>
                  <a:lnTo>
                    <a:pt x="0" y="5081270"/>
                  </a:lnTo>
                  <a:lnTo>
                    <a:pt x="2406904" y="5096383"/>
                  </a:lnTo>
                  <a:lnTo>
                    <a:pt x="2406904" y="5096383"/>
                  </a:lnTo>
                  <a:lnTo>
                    <a:pt x="4018661" y="3518154"/>
                  </a:lnTo>
                  <a:lnTo>
                    <a:pt x="2890520" y="0"/>
                  </a:lnTo>
                  <a:close/>
                </a:path>
              </a:pathLst>
            </a:custGeom>
            <a:blipFill>
              <a:blip r:embed="rId3">
                <a:alphaModFix amt="35000"/>
              </a:blip>
              <a:stretch>
                <a:fillRect l="-53104" r="-53104"/>
              </a:stretch>
            </a:blipFill>
          </p:spPr>
          <p:txBody>
            <a:bodyPr/>
            <a:lstStyle/>
            <a:p>
              <a:endParaRPr lang="en-US" dirty="0">
                <a:latin typeface="Arial" panose="020B0604020202020204" pitchFamily="34" charset="0"/>
                <a:cs typeface="Arial" panose="020B0604020202020204" pitchFamily="34" charset="0"/>
              </a:endParaRPr>
            </a:p>
          </p:txBody>
        </p:sp>
      </p:grpSp>
      <p:sp>
        <p:nvSpPr>
          <p:cNvPr id="42" name="Rectangle: Rounded Corners 41">
            <a:extLst>
              <a:ext uri="{FF2B5EF4-FFF2-40B4-BE49-F238E27FC236}">
                <a16:creationId xmlns:a16="http://schemas.microsoft.com/office/drawing/2014/main" id="{E38354AB-6167-187E-8C08-37027DB3EE76}"/>
              </a:ext>
            </a:extLst>
          </p:cNvPr>
          <p:cNvSpPr/>
          <p:nvPr/>
        </p:nvSpPr>
        <p:spPr>
          <a:xfrm>
            <a:off x="12825047" y="10292862"/>
            <a:ext cx="1688104" cy="545343"/>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pic>
        <p:nvPicPr>
          <p:cNvPr id="43" name="Picture 42">
            <a:extLst>
              <a:ext uri="{FF2B5EF4-FFF2-40B4-BE49-F238E27FC236}">
                <a16:creationId xmlns:a16="http://schemas.microsoft.com/office/drawing/2014/main" id="{53DDE431-40BE-E322-4441-3E0DACDADAEE}"/>
              </a:ext>
            </a:extLst>
          </p:cNvPr>
          <p:cNvPicPr>
            <a:picLocks noChangeAspect="1"/>
          </p:cNvPicPr>
          <p:nvPr/>
        </p:nvPicPr>
        <p:blipFill>
          <a:blip r:embed="rId4"/>
          <a:stretch>
            <a:fillRect/>
          </a:stretch>
        </p:blipFill>
        <p:spPr>
          <a:xfrm>
            <a:off x="11826635" y="9800174"/>
            <a:ext cx="2981202" cy="1219306"/>
          </a:xfrm>
          <a:prstGeom prst="rect">
            <a:avLst/>
          </a:prstGeom>
        </p:spPr>
      </p:pic>
    </p:spTree>
    <p:extLst>
      <p:ext uri="{BB962C8B-B14F-4D97-AF65-F5344CB8AC3E}">
        <p14:creationId xmlns:p14="http://schemas.microsoft.com/office/powerpoint/2010/main" val="1989211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1"/>
          <p:cNvSpPr/>
          <p:nvPr/>
        </p:nvSpPr>
        <p:spPr>
          <a:xfrm>
            <a:off x="881063" y="433853"/>
            <a:ext cx="7747122" cy="974015"/>
          </a:xfrm>
          <a:prstGeom prst="rect">
            <a:avLst/>
          </a:prstGeom>
          <a:noFill/>
          <a:ln/>
        </p:spPr>
        <p:txBody>
          <a:bodyPr wrap="none" lIns="0" tIns="0" rIns="0" bIns="0" rtlCol="0" anchor="t"/>
          <a:lstStyle/>
          <a:p>
            <a:pPr marL="0" indent="0" algn="l">
              <a:lnSpc>
                <a:spcPts val="5500"/>
              </a:lnSpc>
              <a:buNone/>
            </a:pPr>
            <a:r>
              <a:rPr lang="en-US" sz="6000" b="1" dirty="0">
                <a:solidFill>
                  <a:srgbClr val="00B0F0"/>
                </a:solidFill>
                <a:latin typeface="Arial" panose="020B0604020202020204" pitchFamily="34" charset="0"/>
                <a:ea typeface="Spline Sans Bold" pitchFamily="34" charset="-122"/>
                <a:cs typeface="Arial" panose="020B0604020202020204" pitchFamily="34" charset="0"/>
              </a:rPr>
              <a:t>Executive Summary</a:t>
            </a:r>
            <a:endParaRPr lang="en-US" sz="6000" dirty="0">
              <a:solidFill>
                <a:srgbClr val="00B0F0"/>
              </a:solidFill>
              <a:latin typeface="Arial" panose="020B0604020202020204" pitchFamily="34" charset="0"/>
              <a:cs typeface="Arial" panose="020B0604020202020204" pitchFamily="34" charset="0"/>
            </a:endParaRPr>
          </a:p>
        </p:txBody>
      </p:sp>
      <p:sp>
        <p:nvSpPr>
          <p:cNvPr id="4" name="Text 2"/>
          <p:cNvSpPr/>
          <p:nvPr/>
        </p:nvSpPr>
        <p:spPr>
          <a:xfrm>
            <a:off x="742219" y="1444516"/>
            <a:ext cx="12868275" cy="4688295"/>
          </a:xfrm>
          <a:prstGeom prst="rect">
            <a:avLst/>
          </a:prstGeom>
          <a:noFill/>
          <a:ln/>
        </p:spPr>
        <p:txBody>
          <a:bodyPr wrap="square" lIns="0" tIns="0" rIns="0" bIns="0" rtlCol="0" anchor="t"/>
          <a:lstStyle/>
          <a:p>
            <a:pPr marL="0" indent="0">
              <a:lnSpc>
                <a:spcPct val="150000"/>
              </a:lnSpc>
              <a:buNone/>
            </a:pPr>
            <a:r>
              <a:rPr lang="en-US" sz="3600" dirty="0">
                <a:solidFill>
                  <a:srgbClr val="E0E4E6"/>
                </a:solidFill>
                <a:latin typeface="Arial" panose="020B0604020202020204" pitchFamily="34" charset="0"/>
                <a:ea typeface="Barlow" pitchFamily="34" charset="-122"/>
                <a:cs typeface="Arial" panose="020B0604020202020204" pitchFamily="34" charset="0"/>
              </a:rPr>
              <a:t>This technical report presents the development and implementation of a comprehensive Customer Financial Intelligence Platform designed for African financial markets. </a:t>
            </a:r>
          </a:p>
          <a:p>
            <a:pPr marL="0" indent="0">
              <a:lnSpc>
                <a:spcPct val="150000"/>
              </a:lnSpc>
              <a:buNone/>
            </a:pPr>
            <a:endParaRPr lang="en-US" sz="3600" dirty="0">
              <a:solidFill>
                <a:srgbClr val="E0E4E6"/>
              </a:solidFill>
              <a:latin typeface="Arial" panose="020B0604020202020204" pitchFamily="34" charset="0"/>
              <a:ea typeface="Barlow" pitchFamily="34" charset="-122"/>
              <a:cs typeface="Arial" panose="020B0604020202020204" pitchFamily="34" charset="0"/>
            </a:endParaRPr>
          </a:p>
          <a:p>
            <a:pPr marL="0" indent="0">
              <a:lnSpc>
                <a:spcPct val="150000"/>
              </a:lnSpc>
              <a:buNone/>
            </a:pPr>
            <a:r>
              <a:rPr lang="en-US" sz="3600" dirty="0">
                <a:solidFill>
                  <a:srgbClr val="E0E4E6"/>
                </a:solidFill>
                <a:latin typeface="Arial" panose="020B0604020202020204" pitchFamily="34" charset="0"/>
                <a:ea typeface="Barlow" pitchFamily="34" charset="-122"/>
                <a:cs typeface="Arial" panose="020B0604020202020204" pitchFamily="34" charset="0"/>
              </a:rPr>
              <a:t>The platform addresses critical business challenges in customer segmentation, risk assessment, and digital transformation through an integrated analytics solution comprising three interconnected components, </a:t>
            </a:r>
            <a:r>
              <a:rPr lang="en-US" sz="3600" dirty="0">
                <a:solidFill>
                  <a:srgbClr val="00B0F0"/>
                </a:solidFill>
                <a:latin typeface="Arial" panose="020B0604020202020204" pitchFamily="34" charset="0"/>
                <a:ea typeface="Barlow" pitchFamily="34" charset="-122"/>
                <a:cs typeface="Arial" panose="020B0604020202020204" pitchFamily="34" charset="0"/>
              </a:rPr>
              <a:t>an automated data processing pipeline</a:t>
            </a:r>
            <a:r>
              <a:rPr lang="en-US" sz="3600" dirty="0">
                <a:solidFill>
                  <a:srgbClr val="E0E4E6"/>
                </a:solidFill>
                <a:latin typeface="Arial" panose="020B0604020202020204" pitchFamily="34" charset="0"/>
                <a:ea typeface="Barlow" pitchFamily="34" charset="-122"/>
                <a:cs typeface="Arial" panose="020B0604020202020204" pitchFamily="34" charset="0"/>
              </a:rPr>
              <a:t>, </a:t>
            </a:r>
            <a:r>
              <a:rPr lang="en-US" sz="3600" dirty="0">
                <a:solidFill>
                  <a:srgbClr val="0070C0"/>
                </a:solidFill>
                <a:latin typeface="Arial" panose="020B0604020202020204" pitchFamily="34" charset="0"/>
                <a:ea typeface="Barlow" pitchFamily="34" charset="-122"/>
                <a:cs typeface="Arial" panose="020B0604020202020204" pitchFamily="34" charset="0"/>
              </a:rPr>
              <a:t>an interactive Streamlit web application</a:t>
            </a:r>
            <a:r>
              <a:rPr lang="en-US" sz="3600" dirty="0">
                <a:solidFill>
                  <a:srgbClr val="E0E4E6"/>
                </a:solidFill>
                <a:latin typeface="Arial" panose="020B0604020202020204" pitchFamily="34" charset="0"/>
                <a:ea typeface="Barlow" pitchFamily="34" charset="-122"/>
                <a:cs typeface="Arial" panose="020B0604020202020204" pitchFamily="34" charset="0"/>
              </a:rPr>
              <a:t>, and a </a:t>
            </a:r>
            <a:r>
              <a:rPr lang="en-US" sz="3600" dirty="0">
                <a:solidFill>
                  <a:schemeClr val="accent6">
                    <a:lumMod val="60000"/>
                    <a:lumOff val="40000"/>
                  </a:schemeClr>
                </a:solidFill>
                <a:latin typeface="Arial" panose="020B0604020202020204" pitchFamily="34" charset="0"/>
                <a:ea typeface="Barlow" pitchFamily="34" charset="-122"/>
                <a:cs typeface="Arial" panose="020B0604020202020204" pitchFamily="34" charset="0"/>
              </a:rPr>
              <a:t>comprehensive Power BI dashboard suite</a:t>
            </a:r>
            <a:r>
              <a:rPr lang="en-US" sz="3600" dirty="0">
                <a:solidFill>
                  <a:srgbClr val="E0E4E6"/>
                </a:solidFill>
                <a:latin typeface="Arial" panose="020B0604020202020204" pitchFamily="34" charset="0"/>
                <a:ea typeface="Barlow" pitchFamily="34" charset="-122"/>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7" name="Oval 6">
            <a:extLst>
              <a:ext uri="{FF2B5EF4-FFF2-40B4-BE49-F238E27FC236}">
                <a16:creationId xmlns:a16="http://schemas.microsoft.com/office/drawing/2014/main" id="{4A596F58-FC9A-2043-D184-B860C6C92F92}"/>
              </a:ext>
            </a:extLst>
          </p:cNvPr>
          <p:cNvSpPr/>
          <p:nvPr/>
        </p:nvSpPr>
        <p:spPr>
          <a:xfrm>
            <a:off x="12660925" y="10410093"/>
            <a:ext cx="1899138" cy="515815"/>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accent1">
                  <a:lumMod val="50000"/>
                </a:schemeClr>
              </a:solidFill>
              <a:latin typeface="Arial" panose="020B0604020202020204" pitchFamily="34" charset="0"/>
              <a:cs typeface="Arial" panose="020B0604020202020204" pitchFamily="34" charset="0"/>
            </a:endParaRPr>
          </a:p>
        </p:txBody>
      </p:sp>
      <p:sp>
        <p:nvSpPr>
          <p:cNvPr id="16" name="Freeform 14">
            <a:extLst>
              <a:ext uri="{FF2B5EF4-FFF2-40B4-BE49-F238E27FC236}">
                <a16:creationId xmlns:a16="http://schemas.microsoft.com/office/drawing/2014/main" id="{1ACF16F1-6D46-8011-0F1B-1F5B2DDFB0E8}"/>
              </a:ext>
            </a:extLst>
          </p:cNvPr>
          <p:cNvSpPr/>
          <p:nvPr/>
        </p:nvSpPr>
        <p:spPr>
          <a:xfrm>
            <a:off x="11835119" y="9833073"/>
            <a:ext cx="1207934" cy="1114682"/>
          </a:xfrm>
          <a:custGeom>
            <a:avLst/>
            <a:gdLst/>
            <a:ahLst/>
            <a:cxnLst/>
            <a:rect l="l" t="t" r="r" b="b"/>
            <a:pathLst>
              <a:path w="1207934" h="1114682">
                <a:moveTo>
                  <a:pt x="0" y="0"/>
                </a:moveTo>
                <a:lnTo>
                  <a:pt x="1207933" y="0"/>
                </a:lnTo>
                <a:lnTo>
                  <a:pt x="1207933" y="1114682"/>
                </a:lnTo>
                <a:lnTo>
                  <a:pt x="0" y="1114682"/>
                </a:lnTo>
                <a:lnTo>
                  <a:pt x="0" y="0"/>
                </a:lnTo>
                <a:close/>
              </a:path>
            </a:pathLst>
          </a:custGeom>
          <a:blipFill>
            <a:blip r:embed="rId3"/>
            <a:stretch>
              <a:fillRect l="-186865" t="-163093" r="-187297" b="-250736"/>
            </a:stretch>
          </a:blipFill>
        </p:spPr>
      </p:sp>
      <p:sp>
        <p:nvSpPr>
          <p:cNvPr id="21" name="TextBox 17">
            <a:extLst>
              <a:ext uri="{FF2B5EF4-FFF2-40B4-BE49-F238E27FC236}">
                <a16:creationId xmlns:a16="http://schemas.microsoft.com/office/drawing/2014/main" id="{6D7183E1-D596-90F9-038C-1393D597EC07}"/>
              </a:ext>
            </a:extLst>
          </p:cNvPr>
          <p:cNvSpPr txBox="1"/>
          <p:nvPr/>
        </p:nvSpPr>
        <p:spPr>
          <a:xfrm>
            <a:off x="12998574" y="10054383"/>
            <a:ext cx="1772505" cy="837152"/>
          </a:xfrm>
          <a:prstGeom prst="rect">
            <a:avLst/>
          </a:prstGeom>
        </p:spPr>
        <p:txBody>
          <a:bodyPr lIns="0" tIns="0" rIns="0" bIns="0" rtlCol="0" anchor="t">
            <a:spAutoFit/>
          </a:bodyPr>
          <a:lstStyle/>
          <a:p>
            <a:pPr algn="l">
              <a:lnSpc>
                <a:spcPts val="3359"/>
              </a:lnSpc>
            </a:pPr>
            <a:r>
              <a:rPr lang="en-US" sz="2400" b="1" dirty="0">
                <a:solidFill>
                  <a:srgbClr val="0665BE"/>
                </a:solidFill>
                <a:latin typeface="Arial" panose="020B0604020202020204" pitchFamily="34" charset="0"/>
                <a:ea typeface="Gordita Bold"/>
                <a:cs typeface="Arial" panose="020B0604020202020204" pitchFamily="34" charset="0"/>
                <a:sym typeface="Gordita Bold"/>
                <a:hlinkClick r:id="rId4"/>
              </a:rPr>
              <a:t>Dataverse </a:t>
            </a:r>
          </a:p>
          <a:p>
            <a:pPr algn="l">
              <a:lnSpc>
                <a:spcPts val="3359"/>
              </a:lnSpc>
              <a:spcBef>
                <a:spcPct val="0"/>
              </a:spcBef>
            </a:pPr>
            <a:r>
              <a:rPr lang="en-US" sz="2400" b="1" dirty="0">
                <a:solidFill>
                  <a:srgbClr val="0665BE"/>
                </a:solidFill>
                <a:latin typeface="Arial" panose="020B0604020202020204" pitchFamily="34" charset="0"/>
                <a:ea typeface="Gordita Bold"/>
                <a:cs typeface="Arial" panose="020B0604020202020204" pitchFamily="34" charset="0"/>
                <a:sym typeface="Gordita Bold"/>
                <a:hlinkClick r:id="rId4"/>
              </a:rPr>
              <a:t>Africa</a:t>
            </a:r>
            <a:endParaRPr lang="en-US" sz="2400" b="1" dirty="0">
              <a:solidFill>
                <a:srgbClr val="0665BE"/>
              </a:solidFill>
              <a:latin typeface="Arial" panose="020B0604020202020204" pitchFamily="34" charset="0"/>
              <a:ea typeface="Gordita Bold"/>
              <a:cs typeface="Arial" panose="020B0604020202020204" pitchFamily="34" charset="0"/>
              <a:sym typeface="Gordita Bold"/>
            </a:endParaRPr>
          </a:p>
        </p:txBody>
      </p:sp>
      <p:grpSp>
        <p:nvGrpSpPr>
          <p:cNvPr id="22" name="Group 5">
            <a:extLst>
              <a:ext uri="{FF2B5EF4-FFF2-40B4-BE49-F238E27FC236}">
                <a16:creationId xmlns:a16="http://schemas.microsoft.com/office/drawing/2014/main" id="{1521BD3F-6394-A256-DDEC-84564AC30CEF}"/>
              </a:ext>
            </a:extLst>
          </p:cNvPr>
          <p:cNvGrpSpPr>
            <a:grpSpLocks noChangeAspect="1"/>
          </p:cNvGrpSpPr>
          <p:nvPr/>
        </p:nvGrpSpPr>
        <p:grpSpPr>
          <a:xfrm>
            <a:off x="8617679" y="185024"/>
            <a:ext cx="6012721" cy="10672918"/>
            <a:chOff x="0" y="0"/>
            <a:chExt cx="4018674" cy="5096472"/>
          </a:xfrm>
        </p:grpSpPr>
        <p:sp>
          <p:nvSpPr>
            <p:cNvPr id="23" name="Freeform 6">
              <a:extLst>
                <a:ext uri="{FF2B5EF4-FFF2-40B4-BE49-F238E27FC236}">
                  <a16:creationId xmlns:a16="http://schemas.microsoft.com/office/drawing/2014/main" id="{0EBE63E1-B8A9-0865-03F1-FF37C845680C}"/>
                </a:ext>
              </a:extLst>
            </p:cNvPr>
            <p:cNvSpPr/>
            <p:nvPr/>
          </p:nvSpPr>
          <p:spPr>
            <a:xfrm>
              <a:off x="0" y="0"/>
              <a:ext cx="4018661" cy="5096383"/>
            </a:xfrm>
            <a:custGeom>
              <a:avLst/>
              <a:gdLst/>
              <a:ahLst/>
              <a:cxnLst/>
              <a:rect l="l" t="t" r="r" b="b"/>
              <a:pathLst>
                <a:path w="4018661" h="5096383">
                  <a:moveTo>
                    <a:pt x="752856" y="0"/>
                  </a:moveTo>
                  <a:lnTo>
                    <a:pt x="1751076" y="3509264"/>
                  </a:lnTo>
                  <a:lnTo>
                    <a:pt x="0" y="5081270"/>
                  </a:lnTo>
                  <a:lnTo>
                    <a:pt x="2406904" y="5096383"/>
                  </a:lnTo>
                  <a:lnTo>
                    <a:pt x="2406904" y="5096383"/>
                  </a:lnTo>
                  <a:lnTo>
                    <a:pt x="4018661" y="3518154"/>
                  </a:lnTo>
                  <a:lnTo>
                    <a:pt x="2890520" y="0"/>
                  </a:lnTo>
                  <a:close/>
                </a:path>
              </a:pathLst>
            </a:custGeom>
            <a:blipFill>
              <a:blip r:embed="rId5">
                <a:alphaModFix amt="35000"/>
              </a:blip>
              <a:stretch>
                <a:fillRect l="-53104" r="-53104"/>
              </a:stretch>
            </a:blipFill>
          </p:spPr>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0" descr="preencoded.png">
            <a:extLst>
              <a:ext uri="{FF2B5EF4-FFF2-40B4-BE49-F238E27FC236}">
                <a16:creationId xmlns:a16="http://schemas.microsoft.com/office/drawing/2014/main" id="{9F1ECD59-E94A-12E3-2D29-85F54574EAB5}"/>
              </a:ext>
            </a:extLst>
          </p:cNvPr>
          <p:cNvPicPr>
            <a:picLocks noChangeAspect="1"/>
          </p:cNvPicPr>
          <p:nvPr/>
        </p:nvPicPr>
        <p:blipFill>
          <a:blip r:embed="rId3">
            <a:alphaModFix amt="35000"/>
          </a:blip>
          <a:stretch>
            <a:fillRect/>
          </a:stretch>
        </p:blipFill>
        <p:spPr>
          <a:xfrm>
            <a:off x="1195754" y="304800"/>
            <a:ext cx="6729046" cy="7376534"/>
          </a:xfrm>
          <a:prstGeom prst="rect">
            <a:avLst/>
          </a:prstGeom>
        </p:spPr>
      </p:pic>
      <p:sp>
        <p:nvSpPr>
          <p:cNvPr id="3" name="Text 0"/>
          <p:cNvSpPr/>
          <p:nvPr/>
        </p:nvSpPr>
        <p:spPr>
          <a:xfrm>
            <a:off x="211015" y="4437459"/>
            <a:ext cx="8932985" cy="3651464"/>
          </a:xfrm>
          <a:prstGeom prst="rect">
            <a:avLst/>
          </a:prstGeom>
          <a:noFill/>
          <a:ln/>
        </p:spPr>
        <p:txBody>
          <a:bodyPr wrap="square" lIns="0" tIns="0" rIns="0" bIns="0" rtlCol="0" anchor="t"/>
          <a:lstStyle/>
          <a:p>
            <a:pPr marL="0" indent="0" algn="ctr">
              <a:lnSpc>
                <a:spcPts val="5500"/>
              </a:lnSpc>
              <a:buNone/>
            </a:pPr>
            <a:r>
              <a:rPr lang="en-US" sz="4800" b="1" dirty="0">
                <a:solidFill>
                  <a:srgbClr val="F0FCFF"/>
                </a:solidFill>
                <a:latin typeface="Arial" panose="020B0604020202020204" pitchFamily="34" charset="0"/>
                <a:ea typeface="Spline Sans Bold" pitchFamily="34" charset="-122"/>
                <a:cs typeface="Arial" panose="020B0604020202020204" pitchFamily="34" charset="0"/>
              </a:rPr>
              <a:t>POWER BI DASHBOARD SUITE: </a:t>
            </a:r>
          </a:p>
          <a:p>
            <a:pPr marL="0" indent="0" algn="ctr">
              <a:lnSpc>
                <a:spcPts val="5500"/>
              </a:lnSpc>
              <a:buNone/>
            </a:pPr>
            <a:endParaRPr lang="en-US" sz="4800" b="1" dirty="0">
              <a:solidFill>
                <a:srgbClr val="F0FCFF"/>
              </a:solidFill>
              <a:latin typeface="Arial" panose="020B0604020202020204" pitchFamily="34" charset="0"/>
              <a:ea typeface="Spline Sans Bold" pitchFamily="34" charset="-122"/>
              <a:cs typeface="Arial" panose="020B0604020202020204" pitchFamily="34" charset="0"/>
            </a:endParaRPr>
          </a:p>
          <a:p>
            <a:pPr marL="0" indent="0" algn="ctr">
              <a:lnSpc>
                <a:spcPts val="5500"/>
              </a:lnSpc>
              <a:buNone/>
            </a:pPr>
            <a:r>
              <a:rPr lang="en-US" sz="4000" b="1" dirty="0">
                <a:solidFill>
                  <a:schemeClr val="accent5">
                    <a:lumMod val="60000"/>
                    <a:lumOff val="40000"/>
                  </a:schemeClr>
                </a:solidFill>
                <a:latin typeface="Arial" panose="020B0604020202020204" pitchFamily="34" charset="0"/>
                <a:ea typeface="Spline Sans Bold" pitchFamily="34" charset="-122"/>
                <a:cs typeface="Arial" panose="020B0604020202020204" pitchFamily="34" charset="0"/>
              </a:rPr>
              <a:t>EXECUTIVE BUSINESS INTELLIGENCE</a:t>
            </a:r>
            <a:endParaRPr lang="en-US" sz="4000" dirty="0">
              <a:solidFill>
                <a:schemeClr val="accent5">
                  <a:lumMod val="60000"/>
                  <a:lumOff val="40000"/>
                </a:schemeClr>
              </a:solidFill>
              <a:latin typeface="Arial" panose="020B0604020202020204" pitchFamily="34" charset="0"/>
              <a:cs typeface="Arial" panose="020B0604020202020204" pitchFamily="34" charset="0"/>
            </a:endParaRPr>
          </a:p>
        </p:txBody>
      </p:sp>
      <p:pic>
        <p:nvPicPr>
          <p:cNvPr id="6" name="Image 0" descr="preencoded.png">
            <a:extLst>
              <a:ext uri="{FF2B5EF4-FFF2-40B4-BE49-F238E27FC236}">
                <a16:creationId xmlns:a16="http://schemas.microsoft.com/office/drawing/2014/main" id="{BB5F8B2D-22B6-1EDC-04D2-4E3855C68CFA}"/>
              </a:ext>
            </a:extLst>
          </p:cNvPr>
          <p:cNvPicPr>
            <a:picLocks noChangeAspect="1"/>
          </p:cNvPicPr>
          <p:nvPr/>
        </p:nvPicPr>
        <p:blipFill>
          <a:blip r:embed="rId4">
            <a:alphaModFix/>
          </a:blip>
          <a:stretch>
            <a:fillRect/>
          </a:stretch>
        </p:blipFill>
        <p:spPr>
          <a:xfrm>
            <a:off x="9144000" y="0"/>
            <a:ext cx="5486400" cy="9941169"/>
          </a:xfrm>
          <a:prstGeom prst="rect">
            <a:avLst/>
          </a:prstGeom>
        </p:spPr>
      </p:pic>
      <p:sp>
        <p:nvSpPr>
          <p:cNvPr id="36" name="Rectangle: Rounded Corners 35">
            <a:extLst>
              <a:ext uri="{FF2B5EF4-FFF2-40B4-BE49-F238E27FC236}">
                <a16:creationId xmlns:a16="http://schemas.microsoft.com/office/drawing/2014/main" id="{0C2A08C0-E66B-B14F-AFE1-4917C85B849B}"/>
              </a:ext>
            </a:extLst>
          </p:cNvPr>
          <p:cNvSpPr/>
          <p:nvPr/>
        </p:nvSpPr>
        <p:spPr>
          <a:xfrm>
            <a:off x="12871958" y="10286779"/>
            <a:ext cx="1688104" cy="545343"/>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pic>
        <p:nvPicPr>
          <p:cNvPr id="37" name="Picture 36">
            <a:extLst>
              <a:ext uri="{FF2B5EF4-FFF2-40B4-BE49-F238E27FC236}">
                <a16:creationId xmlns:a16="http://schemas.microsoft.com/office/drawing/2014/main" id="{FAFE59B0-24E6-EE4F-139C-F580498E517E}"/>
              </a:ext>
            </a:extLst>
          </p:cNvPr>
          <p:cNvPicPr>
            <a:picLocks noChangeAspect="1"/>
          </p:cNvPicPr>
          <p:nvPr/>
        </p:nvPicPr>
        <p:blipFill>
          <a:blip r:embed="rId5"/>
          <a:stretch>
            <a:fillRect/>
          </a:stretch>
        </p:blipFill>
        <p:spPr>
          <a:xfrm>
            <a:off x="11887200" y="9753494"/>
            <a:ext cx="2981202" cy="1219306"/>
          </a:xfrm>
          <a:prstGeom prst="rect">
            <a:avLst/>
          </a:prstGeom>
        </p:spPr>
      </p:pic>
      <p:sp>
        <p:nvSpPr>
          <p:cNvPr id="8" name="Text 2"/>
          <p:cNvSpPr/>
          <p:nvPr/>
        </p:nvSpPr>
        <p:spPr>
          <a:xfrm>
            <a:off x="357125" y="8572396"/>
            <a:ext cx="12868275" cy="290036"/>
          </a:xfrm>
          <a:prstGeom prst="rect">
            <a:avLst/>
          </a:prstGeom>
          <a:noFill/>
          <a:ln/>
        </p:spPr>
        <p:txBody>
          <a:bodyPr wrap="none" lIns="0" tIns="0" rIns="0" bIns="0" rtlCol="0" anchor="t"/>
          <a:lstStyle/>
          <a:p>
            <a:pPr marL="0" indent="0" algn="l">
              <a:lnSpc>
                <a:spcPts val="2250"/>
              </a:lnSpc>
              <a:buNone/>
            </a:pPr>
            <a:r>
              <a:rPr lang="en-US" sz="3200" dirty="0">
                <a:solidFill>
                  <a:srgbClr val="E0E4E6"/>
                </a:solidFill>
                <a:latin typeface="Arial" panose="020B0604020202020204" pitchFamily="34" charset="0"/>
                <a:ea typeface="Barlow" pitchFamily="34" charset="-122"/>
                <a:cs typeface="Arial" panose="020B0604020202020204" pitchFamily="34" charset="0"/>
              </a:rPr>
              <a:t>Dashboard Suite URL: </a:t>
            </a:r>
            <a:r>
              <a:rPr lang="en-US" sz="3200" u="sng" dirty="0">
                <a:solidFill>
                  <a:srgbClr val="16FFBB"/>
                </a:solidFill>
                <a:latin typeface="Arial" panose="020B0604020202020204" pitchFamily="34" charset="0"/>
                <a:ea typeface="Barlow" pitchFamily="34" charset="-122"/>
                <a:cs typeface="Arial" panose="020B0604020202020204" pitchFamily="34" charset="0"/>
                <a:hlinkClick r:id="rId6">
                  <a:extLst>
                    <a:ext uri="{A12FA001-AC4F-418D-AE19-62706E023703}">
                      <ahyp:hlinkClr xmlns:ahyp="http://schemas.microsoft.com/office/drawing/2018/hyperlinkcolor" val="tx"/>
                    </a:ext>
                  </a:extLst>
                </a:hlinkClick>
              </a:rPr>
              <a:t>https://bit.ly/45za0YJ</a:t>
            </a:r>
            <a:endParaRPr lang="en-US" sz="3200" dirty="0">
              <a:latin typeface="Arial" panose="020B0604020202020204" pitchFamily="34" charset="0"/>
              <a:cs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Oval 37">
            <a:extLst>
              <a:ext uri="{FF2B5EF4-FFF2-40B4-BE49-F238E27FC236}">
                <a16:creationId xmlns:a16="http://schemas.microsoft.com/office/drawing/2014/main" id="{002FF0B2-C0B7-CF12-5359-45368D9BFE49}"/>
              </a:ext>
            </a:extLst>
          </p:cNvPr>
          <p:cNvSpPr/>
          <p:nvPr/>
        </p:nvSpPr>
        <p:spPr>
          <a:xfrm>
            <a:off x="12731261" y="10386646"/>
            <a:ext cx="1828801" cy="53926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 name="Shape 3"/>
          <p:cNvSpPr/>
          <p:nvPr/>
        </p:nvSpPr>
        <p:spPr>
          <a:xfrm>
            <a:off x="539262" y="6194012"/>
            <a:ext cx="6695333" cy="3559481"/>
          </a:xfrm>
          <a:prstGeom prst="roundRect">
            <a:avLst>
              <a:gd name="adj" fmla="val 13922"/>
            </a:avLst>
          </a:prstGeom>
          <a:solidFill>
            <a:srgbClr val="0A081B"/>
          </a:solidFill>
          <a:ln w="22860">
            <a:solidFill>
              <a:srgbClr val="16FFBB"/>
            </a:solidFill>
            <a:prstDash val="solid"/>
          </a:ln>
        </p:spPr>
      </p:sp>
      <p:sp>
        <p:nvSpPr>
          <p:cNvPr id="6" name="Shape 4"/>
          <p:cNvSpPr/>
          <p:nvPr/>
        </p:nvSpPr>
        <p:spPr>
          <a:xfrm>
            <a:off x="1105257" y="6418208"/>
            <a:ext cx="604123" cy="604123"/>
          </a:xfrm>
          <a:prstGeom prst="roundRect">
            <a:avLst>
              <a:gd name="adj" fmla="val 15134477"/>
            </a:avLst>
          </a:prstGeom>
          <a:solidFill>
            <a:srgbClr val="16FFBB"/>
          </a:solidFill>
          <a:ln/>
        </p:spPr>
      </p:sp>
      <p:pic>
        <p:nvPicPr>
          <p:cNvPr id="7"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1349" y="6584300"/>
            <a:ext cx="271820" cy="271820"/>
          </a:xfrm>
          <a:prstGeom prst="rect">
            <a:avLst/>
          </a:prstGeom>
        </p:spPr>
      </p:pic>
      <p:sp>
        <p:nvSpPr>
          <p:cNvPr id="8" name="Text 5"/>
          <p:cNvSpPr/>
          <p:nvPr/>
        </p:nvSpPr>
        <p:spPr>
          <a:xfrm>
            <a:off x="1105257" y="7221575"/>
            <a:ext cx="5336262" cy="279797"/>
          </a:xfrm>
          <a:prstGeom prst="rect">
            <a:avLst/>
          </a:prstGeom>
          <a:noFill/>
          <a:ln/>
        </p:spPr>
        <p:txBody>
          <a:bodyPr wrap="none" lIns="0" tIns="0" rIns="0" bIns="0" rtlCol="0" anchor="t"/>
          <a:lstStyle/>
          <a:p>
            <a:pPr marL="0" indent="0" algn="l">
              <a:lnSpc>
                <a:spcPts val="2200"/>
              </a:lnSpc>
              <a:buNone/>
            </a:pPr>
            <a:r>
              <a:rPr lang="en-US" sz="2800" b="1" dirty="0">
                <a:solidFill>
                  <a:srgbClr val="E0E4E6"/>
                </a:solidFill>
                <a:latin typeface="Arial" panose="020B0604020202020204" pitchFamily="34" charset="0"/>
                <a:ea typeface="Spline Sans Bold" pitchFamily="34" charset="-122"/>
                <a:cs typeface="Arial" panose="020B0604020202020204" pitchFamily="34" charset="0"/>
              </a:rPr>
              <a:t>African Financial Customer </a:t>
            </a:r>
          </a:p>
          <a:p>
            <a:pPr marL="0" indent="0" algn="l">
              <a:buNone/>
            </a:pPr>
            <a:r>
              <a:rPr lang="en-US" sz="2800" b="1" dirty="0">
                <a:solidFill>
                  <a:srgbClr val="E0E4E6"/>
                </a:solidFill>
                <a:latin typeface="Arial" panose="020B0604020202020204" pitchFamily="34" charset="0"/>
                <a:ea typeface="Spline Sans Bold" pitchFamily="34" charset="-122"/>
                <a:cs typeface="Arial" panose="020B0604020202020204" pitchFamily="34" charset="0"/>
              </a:rPr>
              <a:t>Intelligence Dashboard</a:t>
            </a:r>
            <a:endParaRPr lang="en-US" sz="2800" dirty="0">
              <a:latin typeface="Arial" panose="020B0604020202020204" pitchFamily="34" charset="0"/>
              <a:cs typeface="Arial" panose="020B0604020202020204" pitchFamily="34" charset="0"/>
            </a:endParaRPr>
          </a:p>
        </p:txBody>
      </p:sp>
      <p:sp>
        <p:nvSpPr>
          <p:cNvPr id="9" name="Text 6"/>
          <p:cNvSpPr/>
          <p:nvPr/>
        </p:nvSpPr>
        <p:spPr>
          <a:xfrm>
            <a:off x="1105257" y="7559779"/>
            <a:ext cx="5905143" cy="580073"/>
          </a:xfrm>
          <a:prstGeom prst="rect">
            <a:avLst/>
          </a:prstGeom>
          <a:noFill/>
          <a:ln/>
        </p:spPr>
        <p:txBody>
          <a:bodyPr wrap="square" lIns="0" tIns="0" rIns="0" bIns="0" rtlCol="0" anchor="t"/>
          <a:lstStyle/>
          <a:p>
            <a:pPr marL="0" indent="0" algn="l">
              <a:lnSpc>
                <a:spcPct val="150000"/>
              </a:lnSpc>
              <a:buNone/>
            </a:pPr>
            <a:endParaRPr lang="en-US" sz="2400" dirty="0">
              <a:solidFill>
                <a:srgbClr val="E0E4E6"/>
              </a:solidFill>
              <a:latin typeface="Arial" panose="020B0604020202020204" pitchFamily="34" charset="0"/>
              <a:ea typeface="Barlow" pitchFamily="34" charset="-122"/>
              <a:cs typeface="Arial" panose="020B0604020202020204" pitchFamily="34" charset="0"/>
            </a:endParaRPr>
          </a:p>
          <a:p>
            <a:pPr marL="0" indent="0" algn="l">
              <a:lnSpc>
                <a:spcPct val="150000"/>
              </a:lnSpc>
              <a:buNone/>
            </a:pPr>
            <a:r>
              <a:rPr lang="en-US" sz="2400" dirty="0">
                <a:solidFill>
                  <a:srgbClr val="E0E4E6"/>
                </a:solidFill>
                <a:latin typeface="Arial" panose="020B0604020202020204" pitchFamily="34" charset="0"/>
                <a:ea typeface="Barlow" pitchFamily="34" charset="-122"/>
                <a:cs typeface="Arial" panose="020B0604020202020204" pitchFamily="34" charset="0"/>
              </a:rPr>
              <a:t>Provides high-level overview of customer base and risk distribution based on provided dataset.</a:t>
            </a:r>
            <a:endParaRPr lang="en-US" sz="2400" dirty="0">
              <a:latin typeface="Arial" panose="020B0604020202020204" pitchFamily="34" charset="0"/>
              <a:cs typeface="Arial" panose="020B0604020202020204" pitchFamily="34" charset="0"/>
            </a:endParaRPr>
          </a:p>
        </p:txBody>
      </p:sp>
      <p:sp>
        <p:nvSpPr>
          <p:cNvPr id="10" name="Shape 7"/>
          <p:cNvSpPr/>
          <p:nvPr/>
        </p:nvSpPr>
        <p:spPr>
          <a:xfrm>
            <a:off x="7395808" y="6194012"/>
            <a:ext cx="6859334" cy="3559481"/>
          </a:xfrm>
          <a:prstGeom prst="roundRect">
            <a:avLst>
              <a:gd name="adj" fmla="val 13922"/>
            </a:avLst>
          </a:prstGeom>
          <a:solidFill>
            <a:srgbClr val="0A081B"/>
          </a:solidFill>
          <a:ln w="22860">
            <a:solidFill>
              <a:srgbClr val="29DDDA"/>
            </a:solidFill>
            <a:prstDash val="solid"/>
          </a:ln>
        </p:spPr>
      </p:sp>
      <p:sp>
        <p:nvSpPr>
          <p:cNvPr id="11" name="Shape 8"/>
          <p:cNvSpPr/>
          <p:nvPr/>
        </p:nvSpPr>
        <p:spPr>
          <a:xfrm>
            <a:off x="7619881" y="6418208"/>
            <a:ext cx="604123" cy="604123"/>
          </a:xfrm>
          <a:prstGeom prst="roundRect">
            <a:avLst>
              <a:gd name="adj" fmla="val 15134477"/>
            </a:avLst>
          </a:prstGeom>
          <a:solidFill>
            <a:srgbClr val="29DDDA"/>
          </a:solidFill>
          <a:ln/>
        </p:spPr>
      </p:sp>
      <p:pic>
        <p:nvPicPr>
          <p:cNvPr id="12"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85973" y="6584300"/>
            <a:ext cx="271820" cy="271820"/>
          </a:xfrm>
          <a:prstGeom prst="rect">
            <a:avLst/>
          </a:prstGeom>
        </p:spPr>
      </p:pic>
      <p:sp>
        <p:nvSpPr>
          <p:cNvPr id="13" name="Text 9"/>
          <p:cNvSpPr/>
          <p:nvPr/>
        </p:nvSpPr>
        <p:spPr>
          <a:xfrm>
            <a:off x="7619881" y="7183423"/>
            <a:ext cx="4286369" cy="279797"/>
          </a:xfrm>
          <a:prstGeom prst="rect">
            <a:avLst/>
          </a:prstGeom>
          <a:noFill/>
          <a:ln/>
        </p:spPr>
        <p:txBody>
          <a:bodyPr wrap="none" lIns="0" tIns="0" rIns="0" bIns="0" rtlCol="0" anchor="t"/>
          <a:lstStyle/>
          <a:p>
            <a:pPr marL="0" indent="0" algn="l">
              <a:lnSpc>
                <a:spcPts val="2200"/>
              </a:lnSpc>
              <a:buNone/>
            </a:pPr>
            <a:r>
              <a:rPr lang="en-US" sz="2800" b="1" dirty="0">
                <a:solidFill>
                  <a:srgbClr val="E0E4E6"/>
                </a:solidFill>
                <a:latin typeface="Arial" panose="020B0604020202020204" pitchFamily="34" charset="0"/>
                <a:ea typeface="Spline Sans Bold" pitchFamily="34" charset="-122"/>
                <a:cs typeface="Arial" panose="020B0604020202020204" pitchFamily="34" charset="0"/>
              </a:rPr>
              <a:t>Customer Segments Analysis </a:t>
            </a:r>
          </a:p>
          <a:p>
            <a:pPr marL="0" indent="0" algn="l">
              <a:buNone/>
            </a:pPr>
            <a:r>
              <a:rPr lang="en-US" sz="2800" b="1" dirty="0">
                <a:solidFill>
                  <a:srgbClr val="E0E4E6"/>
                </a:solidFill>
                <a:latin typeface="Arial" panose="020B0604020202020204" pitchFamily="34" charset="0"/>
                <a:ea typeface="Spline Sans Bold" pitchFamily="34" charset="-122"/>
                <a:cs typeface="Arial" panose="020B0604020202020204" pitchFamily="34" charset="0"/>
              </a:rPr>
              <a:t>Dashboard</a:t>
            </a:r>
            <a:endParaRPr lang="en-US" sz="2800" dirty="0">
              <a:latin typeface="Arial" panose="020B0604020202020204" pitchFamily="34" charset="0"/>
              <a:cs typeface="Arial" panose="020B0604020202020204" pitchFamily="34" charset="0"/>
            </a:endParaRPr>
          </a:p>
        </p:txBody>
      </p:sp>
      <p:sp>
        <p:nvSpPr>
          <p:cNvPr id="14" name="Text 10"/>
          <p:cNvSpPr/>
          <p:nvPr/>
        </p:nvSpPr>
        <p:spPr>
          <a:xfrm>
            <a:off x="7619881" y="7973752"/>
            <a:ext cx="5905262" cy="580073"/>
          </a:xfrm>
          <a:prstGeom prst="rect">
            <a:avLst/>
          </a:prstGeom>
          <a:noFill/>
          <a:ln/>
        </p:spPr>
        <p:txBody>
          <a:bodyPr wrap="square" lIns="0" tIns="0" rIns="0" bIns="0" rtlCol="0" anchor="t"/>
          <a:lstStyle/>
          <a:p>
            <a:pPr marL="0" indent="0" algn="l">
              <a:lnSpc>
                <a:spcPct val="150000"/>
              </a:lnSpc>
              <a:buNone/>
            </a:pPr>
            <a:r>
              <a:rPr lang="en-US" sz="2400" dirty="0">
                <a:solidFill>
                  <a:srgbClr val="E0E4E6"/>
                </a:solidFill>
                <a:latin typeface="Arial" panose="020B0604020202020204" pitchFamily="34" charset="0"/>
                <a:ea typeface="Barlow" pitchFamily="34" charset="-122"/>
                <a:cs typeface="Arial" panose="020B0604020202020204" pitchFamily="34" charset="0"/>
              </a:rPr>
              <a:t>Analyzes geographic and behavioral distribution of customer segments from provided dataset.</a:t>
            </a:r>
            <a:endParaRPr lang="en-US" sz="2400" dirty="0">
              <a:latin typeface="Arial" panose="020B0604020202020204" pitchFamily="34" charset="0"/>
              <a:cs typeface="Arial" panose="020B0604020202020204" pitchFamily="34" charset="0"/>
            </a:endParaRPr>
          </a:p>
        </p:txBody>
      </p:sp>
      <p:sp>
        <p:nvSpPr>
          <p:cNvPr id="35" name="Text 0"/>
          <p:cNvSpPr/>
          <p:nvPr/>
        </p:nvSpPr>
        <p:spPr>
          <a:xfrm>
            <a:off x="881063" y="655515"/>
            <a:ext cx="4482346" cy="447437"/>
          </a:xfrm>
          <a:prstGeom prst="rect">
            <a:avLst/>
          </a:prstGeom>
          <a:noFill/>
          <a:ln/>
        </p:spPr>
        <p:txBody>
          <a:bodyPr wrap="none" lIns="0" tIns="0" rIns="0" bIns="0" rtlCol="0" anchor="t"/>
          <a:lstStyle/>
          <a:p>
            <a:pPr marL="0" indent="0" algn="l">
              <a:lnSpc>
                <a:spcPts val="3500"/>
              </a:lnSpc>
              <a:buNone/>
            </a:pPr>
            <a:r>
              <a:rPr lang="en-US" sz="6000" b="1" dirty="0">
                <a:solidFill>
                  <a:srgbClr val="F0FCFF"/>
                </a:solidFill>
                <a:latin typeface="Arial" panose="020B0604020202020204" pitchFamily="34" charset="0"/>
                <a:ea typeface="Spline Sans Bold" pitchFamily="34" charset="-122"/>
                <a:cs typeface="Arial" panose="020B0604020202020204" pitchFamily="34" charset="0"/>
              </a:rPr>
              <a:t>Dashboard Suite Overview</a:t>
            </a:r>
            <a:endParaRPr lang="en-US" sz="6000" dirty="0">
              <a:latin typeface="Arial" panose="020B0604020202020204" pitchFamily="34" charset="0"/>
              <a:cs typeface="Arial" panose="020B0604020202020204" pitchFamily="34" charset="0"/>
            </a:endParaRPr>
          </a:p>
        </p:txBody>
      </p:sp>
      <p:sp>
        <p:nvSpPr>
          <p:cNvPr id="36" name="Text 1"/>
          <p:cNvSpPr/>
          <p:nvPr/>
        </p:nvSpPr>
        <p:spPr>
          <a:xfrm>
            <a:off x="881063" y="1693783"/>
            <a:ext cx="12868275" cy="870109"/>
          </a:xfrm>
          <a:prstGeom prst="rect">
            <a:avLst/>
          </a:prstGeom>
          <a:noFill/>
          <a:ln/>
        </p:spPr>
        <p:txBody>
          <a:bodyPr wrap="square" lIns="0" tIns="0" rIns="0" bIns="0" rtlCol="0" anchor="t"/>
          <a:lstStyle/>
          <a:p>
            <a:pPr marL="0" indent="0" algn="l">
              <a:lnSpc>
                <a:spcPct val="150000"/>
              </a:lnSpc>
              <a:buNone/>
            </a:pPr>
            <a:r>
              <a:rPr lang="en-US" sz="3200" dirty="0">
                <a:solidFill>
                  <a:srgbClr val="E0E4E6"/>
                </a:solidFill>
                <a:latin typeface="Arial" panose="020B0604020202020204" pitchFamily="34" charset="0"/>
                <a:ea typeface="Barlow" pitchFamily="34" charset="-122"/>
                <a:cs typeface="Arial" panose="020B0604020202020204" pitchFamily="34" charset="0"/>
              </a:rPr>
              <a:t>The Power BI dashboard suite provides executive-level reporting and monitoring capabilities through six interconnected dashboards, specifically built using the DataVerse Africa provided dataset. These dashboards represent fixed, production-ready insights derived from the standardized dataset.</a:t>
            </a:r>
            <a:endParaRPr lang="en-US" sz="3200" dirty="0">
              <a:latin typeface="Arial" panose="020B0604020202020204" pitchFamily="34" charset="0"/>
              <a:cs typeface="Arial" panose="020B0604020202020204" pitchFamily="34" charset="0"/>
            </a:endParaRPr>
          </a:p>
        </p:txBody>
      </p:sp>
      <p:pic>
        <p:nvPicPr>
          <p:cNvPr id="37" name="Picture 36">
            <a:extLst>
              <a:ext uri="{FF2B5EF4-FFF2-40B4-BE49-F238E27FC236}">
                <a16:creationId xmlns:a16="http://schemas.microsoft.com/office/drawing/2014/main" id="{B33E5516-0476-D465-273F-6E5F10653158}"/>
              </a:ext>
            </a:extLst>
          </p:cNvPr>
          <p:cNvPicPr>
            <a:picLocks noChangeAspect="1"/>
          </p:cNvPicPr>
          <p:nvPr/>
        </p:nvPicPr>
        <p:blipFill>
          <a:blip r:embed="rId7"/>
          <a:stretch>
            <a:fillRect/>
          </a:stretch>
        </p:blipFill>
        <p:spPr>
          <a:xfrm>
            <a:off x="11887200" y="9753494"/>
            <a:ext cx="2981202" cy="1219306"/>
          </a:xfrm>
          <a:prstGeom prst="rect">
            <a:avLst/>
          </a:prstGeom>
        </p:spPr>
      </p:pic>
    </p:spTree>
    <p:extLst>
      <p:ext uri="{BB962C8B-B14F-4D97-AF65-F5344CB8AC3E}">
        <p14:creationId xmlns:p14="http://schemas.microsoft.com/office/powerpoint/2010/main" val="26263483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hape 11"/>
          <p:cNvSpPr/>
          <p:nvPr/>
        </p:nvSpPr>
        <p:spPr>
          <a:xfrm>
            <a:off x="656869" y="741017"/>
            <a:ext cx="6353532" cy="3713752"/>
          </a:xfrm>
          <a:prstGeom prst="roundRect">
            <a:avLst>
              <a:gd name="adj" fmla="val 13922"/>
            </a:avLst>
          </a:prstGeom>
          <a:solidFill>
            <a:srgbClr val="0A081B"/>
          </a:solidFill>
          <a:ln w="22860">
            <a:solidFill>
              <a:srgbClr val="37A7E7"/>
            </a:solidFill>
            <a:prstDash val="solid"/>
          </a:ln>
        </p:spPr>
      </p:sp>
      <p:sp>
        <p:nvSpPr>
          <p:cNvPr id="16" name="Shape 12"/>
          <p:cNvSpPr/>
          <p:nvPr/>
        </p:nvSpPr>
        <p:spPr>
          <a:xfrm>
            <a:off x="881063" y="965212"/>
            <a:ext cx="604123" cy="604123"/>
          </a:xfrm>
          <a:prstGeom prst="roundRect">
            <a:avLst>
              <a:gd name="adj" fmla="val 15134477"/>
            </a:avLst>
          </a:prstGeom>
          <a:solidFill>
            <a:srgbClr val="37A7E7"/>
          </a:solidFill>
          <a:ln/>
        </p:spPr>
      </p:sp>
      <p:pic>
        <p:nvPicPr>
          <p:cNvPr id="17" name="Image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7155" y="1131304"/>
            <a:ext cx="271820" cy="271820"/>
          </a:xfrm>
          <a:prstGeom prst="rect">
            <a:avLst/>
          </a:prstGeom>
        </p:spPr>
      </p:pic>
      <p:sp>
        <p:nvSpPr>
          <p:cNvPr id="18" name="Text 13"/>
          <p:cNvSpPr/>
          <p:nvPr/>
        </p:nvSpPr>
        <p:spPr>
          <a:xfrm>
            <a:off x="881063" y="1730426"/>
            <a:ext cx="3575447" cy="279797"/>
          </a:xfrm>
          <a:prstGeom prst="rect">
            <a:avLst/>
          </a:prstGeom>
          <a:noFill/>
          <a:ln/>
        </p:spPr>
        <p:txBody>
          <a:bodyPr wrap="none" lIns="0" tIns="0" rIns="0" bIns="0" rtlCol="0" anchor="t"/>
          <a:lstStyle/>
          <a:p>
            <a:pPr marL="0" indent="0" algn="l">
              <a:lnSpc>
                <a:spcPts val="2200"/>
              </a:lnSpc>
              <a:buNone/>
            </a:pPr>
            <a:r>
              <a:rPr lang="en-US" sz="2800" b="1" dirty="0">
                <a:solidFill>
                  <a:srgbClr val="E0E4E6"/>
                </a:solidFill>
                <a:latin typeface="Arial" panose="020B0604020202020204" pitchFamily="34" charset="0"/>
                <a:ea typeface="Spline Sans Bold" pitchFamily="34" charset="-122"/>
                <a:cs typeface="Arial" panose="020B0604020202020204" pitchFamily="34" charset="0"/>
              </a:rPr>
              <a:t>Digital Transformation Dashboard</a:t>
            </a:r>
            <a:endParaRPr lang="en-US" sz="2800" dirty="0">
              <a:latin typeface="Arial" panose="020B0604020202020204" pitchFamily="34" charset="0"/>
              <a:cs typeface="Arial" panose="020B0604020202020204" pitchFamily="34" charset="0"/>
            </a:endParaRPr>
          </a:p>
        </p:txBody>
      </p:sp>
      <p:sp>
        <p:nvSpPr>
          <p:cNvPr id="19" name="Text 14"/>
          <p:cNvSpPr/>
          <p:nvPr/>
        </p:nvSpPr>
        <p:spPr>
          <a:xfrm>
            <a:off x="881063" y="2106783"/>
            <a:ext cx="5905143" cy="580073"/>
          </a:xfrm>
          <a:prstGeom prst="rect">
            <a:avLst/>
          </a:prstGeom>
          <a:noFill/>
          <a:ln/>
        </p:spPr>
        <p:txBody>
          <a:bodyPr wrap="square" lIns="0" tIns="0" rIns="0" bIns="0" rtlCol="0" anchor="t"/>
          <a:lstStyle/>
          <a:p>
            <a:pPr marL="0" indent="0" algn="l">
              <a:lnSpc>
                <a:spcPct val="150000"/>
              </a:lnSpc>
              <a:buNone/>
            </a:pPr>
            <a:endParaRPr lang="en-US" sz="2400" dirty="0">
              <a:solidFill>
                <a:srgbClr val="E0E4E6"/>
              </a:solidFill>
              <a:latin typeface="Arial" panose="020B0604020202020204" pitchFamily="34" charset="0"/>
              <a:ea typeface="Barlow" pitchFamily="34" charset="-122"/>
              <a:cs typeface="Arial" panose="020B0604020202020204" pitchFamily="34" charset="0"/>
            </a:endParaRPr>
          </a:p>
          <a:p>
            <a:pPr marL="0" indent="0" algn="l">
              <a:lnSpc>
                <a:spcPct val="150000"/>
              </a:lnSpc>
              <a:buNone/>
            </a:pPr>
            <a:r>
              <a:rPr lang="en-US" sz="2400" dirty="0">
                <a:solidFill>
                  <a:srgbClr val="E0E4E6"/>
                </a:solidFill>
                <a:latin typeface="Arial" panose="020B0604020202020204" pitchFamily="34" charset="0"/>
                <a:ea typeface="Barlow" pitchFamily="34" charset="-122"/>
                <a:cs typeface="Arial" panose="020B0604020202020204" pitchFamily="34" charset="0"/>
              </a:rPr>
              <a:t>Tracks digital adoption and channel usage patterns from provided dataset.</a:t>
            </a:r>
            <a:endParaRPr lang="en-US" sz="2400" dirty="0">
              <a:latin typeface="Arial" panose="020B0604020202020204" pitchFamily="34" charset="0"/>
              <a:cs typeface="Arial" panose="020B0604020202020204" pitchFamily="34" charset="0"/>
            </a:endParaRPr>
          </a:p>
        </p:txBody>
      </p:sp>
      <p:sp>
        <p:nvSpPr>
          <p:cNvPr id="20" name="Shape 15"/>
          <p:cNvSpPr/>
          <p:nvPr/>
        </p:nvSpPr>
        <p:spPr>
          <a:xfrm>
            <a:off x="7171492" y="741017"/>
            <a:ext cx="6353651" cy="3713752"/>
          </a:xfrm>
          <a:prstGeom prst="roundRect">
            <a:avLst>
              <a:gd name="adj" fmla="val 13922"/>
            </a:avLst>
          </a:prstGeom>
          <a:solidFill>
            <a:srgbClr val="0A081B"/>
          </a:solidFill>
          <a:ln w="22860">
            <a:solidFill>
              <a:schemeClr val="accent6">
                <a:lumMod val="75000"/>
              </a:schemeClr>
            </a:solidFill>
            <a:prstDash val="solid"/>
          </a:ln>
        </p:spPr>
      </p:sp>
      <p:sp>
        <p:nvSpPr>
          <p:cNvPr id="21" name="Shape 16"/>
          <p:cNvSpPr/>
          <p:nvPr/>
        </p:nvSpPr>
        <p:spPr>
          <a:xfrm>
            <a:off x="7395687" y="965212"/>
            <a:ext cx="604123" cy="604123"/>
          </a:xfrm>
          <a:prstGeom prst="roundRect">
            <a:avLst>
              <a:gd name="adj" fmla="val 15134477"/>
            </a:avLst>
          </a:prstGeom>
          <a:solidFill>
            <a:srgbClr val="091231"/>
          </a:solidFill>
          <a:ln>
            <a:solidFill>
              <a:schemeClr val="accent6">
                <a:lumMod val="60000"/>
                <a:lumOff val="40000"/>
              </a:schemeClr>
            </a:solidFill>
          </a:ln>
        </p:spPr>
      </p:sp>
      <p:pic>
        <p:nvPicPr>
          <p:cNvPr id="22" name="Image 3"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61779" y="1131304"/>
            <a:ext cx="271820" cy="271820"/>
          </a:xfrm>
          <a:prstGeom prst="rect">
            <a:avLst/>
          </a:prstGeom>
        </p:spPr>
      </p:pic>
      <p:sp>
        <p:nvSpPr>
          <p:cNvPr id="23" name="Text 17"/>
          <p:cNvSpPr/>
          <p:nvPr/>
        </p:nvSpPr>
        <p:spPr>
          <a:xfrm>
            <a:off x="7395687" y="1730426"/>
            <a:ext cx="2887147" cy="279797"/>
          </a:xfrm>
          <a:prstGeom prst="rect">
            <a:avLst/>
          </a:prstGeom>
          <a:noFill/>
          <a:ln/>
        </p:spPr>
        <p:txBody>
          <a:bodyPr wrap="none" lIns="0" tIns="0" rIns="0" bIns="0" rtlCol="0" anchor="t"/>
          <a:lstStyle/>
          <a:p>
            <a:pPr marL="0" indent="0" algn="l">
              <a:lnSpc>
                <a:spcPts val="2200"/>
              </a:lnSpc>
              <a:buNone/>
            </a:pPr>
            <a:r>
              <a:rPr lang="en-US" sz="2800" b="1" dirty="0">
                <a:solidFill>
                  <a:srgbClr val="E0E4E6"/>
                </a:solidFill>
                <a:latin typeface="Arial" panose="020B0604020202020204" pitchFamily="34" charset="0"/>
                <a:ea typeface="Spline Sans Bold" pitchFamily="34" charset="-122"/>
                <a:cs typeface="Arial" panose="020B0604020202020204" pitchFamily="34" charset="0"/>
              </a:rPr>
              <a:t>Financial Health Dashboard</a:t>
            </a:r>
            <a:endParaRPr lang="en-US" sz="2800" dirty="0">
              <a:latin typeface="Arial" panose="020B0604020202020204" pitchFamily="34" charset="0"/>
              <a:cs typeface="Arial" panose="020B0604020202020204" pitchFamily="34" charset="0"/>
            </a:endParaRPr>
          </a:p>
        </p:txBody>
      </p:sp>
      <p:sp>
        <p:nvSpPr>
          <p:cNvPr id="24" name="Text 18"/>
          <p:cNvSpPr/>
          <p:nvPr/>
        </p:nvSpPr>
        <p:spPr>
          <a:xfrm>
            <a:off x="7395687" y="2106783"/>
            <a:ext cx="5905262" cy="580073"/>
          </a:xfrm>
          <a:prstGeom prst="rect">
            <a:avLst/>
          </a:prstGeom>
          <a:noFill/>
          <a:ln/>
        </p:spPr>
        <p:txBody>
          <a:bodyPr wrap="square" lIns="0" tIns="0" rIns="0" bIns="0" rtlCol="0" anchor="t"/>
          <a:lstStyle/>
          <a:p>
            <a:pPr marL="0" indent="0" algn="l">
              <a:lnSpc>
                <a:spcPct val="150000"/>
              </a:lnSpc>
              <a:buNone/>
            </a:pPr>
            <a:endParaRPr lang="en-US" sz="2400" dirty="0">
              <a:solidFill>
                <a:srgbClr val="E0E4E6"/>
              </a:solidFill>
              <a:latin typeface="Arial" panose="020B0604020202020204" pitchFamily="34" charset="0"/>
              <a:ea typeface="Barlow" pitchFamily="34" charset="-122"/>
              <a:cs typeface="Arial" panose="020B0604020202020204" pitchFamily="34" charset="0"/>
            </a:endParaRPr>
          </a:p>
          <a:p>
            <a:pPr marL="0" indent="0" algn="l">
              <a:lnSpc>
                <a:spcPct val="150000"/>
              </a:lnSpc>
              <a:buNone/>
            </a:pPr>
            <a:r>
              <a:rPr lang="en-US" sz="2400" dirty="0">
                <a:solidFill>
                  <a:srgbClr val="E0E4E6"/>
                </a:solidFill>
                <a:latin typeface="Arial" panose="020B0604020202020204" pitchFamily="34" charset="0"/>
                <a:ea typeface="Barlow" pitchFamily="34" charset="-122"/>
                <a:cs typeface="Arial" panose="020B0604020202020204" pitchFamily="34" charset="0"/>
              </a:rPr>
              <a:t>Monitors credit health and loan portfolio performance from provided dataset.</a:t>
            </a:r>
            <a:endParaRPr lang="en-US" sz="2400" dirty="0">
              <a:latin typeface="Arial" panose="020B0604020202020204" pitchFamily="34" charset="0"/>
              <a:cs typeface="Arial" panose="020B0604020202020204" pitchFamily="34" charset="0"/>
            </a:endParaRPr>
          </a:p>
        </p:txBody>
      </p:sp>
      <p:sp>
        <p:nvSpPr>
          <p:cNvPr id="25" name="Shape 19"/>
          <p:cNvSpPr/>
          <p:nvPr/>
        </p:nvSpPr>
        <p:spPr>
          <a:xfrm>
            <a:off x="714029" y="5323859"/>
            <a:ext cx="6353532" cy="3713753"/>
          </a:xfrm>
          <a:prstGeom prst="roundRect">
            <a:avLst>
              <a:gd name="adj" fmla="val 13922"/>
            </a:avLst>
          </a:prstGeom>
          <a:solidFill>
            <a:srgbClr val="0A081B"/>
          </a:solidFill>
          <a:ln w="22860">
            <a:solidFill>
              <a:srgbClr val="16FFBB"/>
            </a:solidFill>
            <a:prstDash val="solid"/>
          </a:ln>
        </p:spPr>
      </p:sp>
      <p:sp>
        <p:nvSpPr>
          <p:cNvPr id="26" name="Shape 20"/>
          <p:cNvSpPr/>
          <p:nvPr/>
        </p:nvSpPr>
        <p:spPr>
          <a:xfrm>
            <a:off x="938223" y="5548053"/>
            <a:ext cx="604123" cy="604123"/>
          </a:xfrm>
          <a:prstGeom prst="roundRect">
            <a:avLst>
              <a:gd name="adj" fmla="val 15134477"/>
            </a:avLst>
          </a:prstGeom>
          <a:solidFill>
            <a:srgbClr val="16FFBB"/>
          </a:solidFill>
          <a:ln/>
        </p:spPr>
      </p:sp>
      <p:pic>
        <p:nvPicPr>
          <p:cNvPr id="27" name="Image 4"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04315" y="5714146"/>
            <a:ext cx="271820" cy="271820"/>
          </a:xfrm>
          <a:prstGeom prst="rect">
            <a:avLst/>
          </a:prstGeom>
        </p:spPr>
      </p:pic>
      <p:sp>
        <p:nvSpPr>
          <p:cNvPr id="28" name="Text 21"/>
          <p:cNvSpPr/>
          <p:nvPr/>
        </p:nvSpPr>
        <p:spPr>
          <a:xfrm>
            <a:off x="938223" y="6313268"/>
            <a:ext cx="3117056" cy="279797"/>
          </a:xfrm>
          <a:prstGeom prst="rect">
            <a:avLst/>
          </a:prstGeom>
          <a:noFill/>
          <a:ln/>
        </p:spPr>
        <p:txBody>
          <a:bodyPr wrap="none" lIns="0" tIns="0" rIns="0" bIns="0" rtlCol="0" anchor="t"/>
          <a:lstStyle/>
          <a:p>
            <a:pPr marL="0" indent="0" algn="l">
              <a:lnSpc>
                <a:spcPts val="2200"/>
              </a:lnSpc>
              <a:buNone/>
            </a:pPr>
            <a:r>
              <a:rPr lang="en-US" sz="2800" b="1" dirty="0">
                <a:solidFill>
                  <a:srgbClr val="E0E4E6"/>
                </a:solidFill>
                <a:latin typeface="Arial" panose="020B0604020202020204" pitchFamily="34" charset="0"/>
                <a:ea typeface="Spline Sans Bold" pitchFamily="34" charset="-122"/>
                <a:cs typeface="Arial" panose="020B0604020202020204" pitchFamily="34" charset="0"/>
              </a:rPr>
              <a:t>Voice of Customer Dashboard</a:t>
            </a:r>
            <a:endParaRPr lang="en-US" sz="2800" dirty="0">
              <a:latin typeface="Arial" panose="020B0604020202020204" pitchFamily="34" charset="0"/>
              <a:cs typeface="Arial" panose="020B0604020202020204" pitchFamily="34" charset="0"/>
            </a:endParaRPr>
          </a:p>
        </p:txBody>
      </p:sp>
      <p:sp>
        <p:nvSpPr>
          <p:cNvPr id="29" name="Text 22"/>
          <p:cNvSpPr/>
          <p:nvPr/>
        </p:nvSpPr>
        <p:spPr>
          <a:xfrm>
            <a:off x="938223" y="6689625"/>
            <a:ext cx="5905143" cy="580073"/>
          </a:xfrm>
          <a:prstGeom prst="rect">
            <a:avLst/>
          </a:prstGeom>
          <a:noFill/>
          <a:ln/>
        </p:spPr>
        <p:txBody>
          <a:bodyPr wrap="square" lIns="0" tIns="0" rIns="0" bIns="0" rtlCol="0" anchor="t"/>
          <a:lstStyle/>
          <a:p>
            <a:pPr marL="0" indent="0" algn="l">
              <a:lnSpc>
                <a:spcPct val="150000"/>
              </a:lnSpc>
              <a:buNone/>
            </a:pPr>
            <a:endParaRPr lang="en-US" sz="2400" dirty="0">
              <a:solidFill>
                <a:srgbClr val="E0E4E6"/>
              </a:solidFill>
              <a:latin typeface="Arial" panose="020B0604020202020204" pitchFamily="34" charset="0"/>
              <a:ea typeface="Barlow" pitchFamily="34" charset="-122"/>
              <a:cs typeface="Arial" panose="020B0604020202020204" pitchFamily="34" charset="0"/>
            </a:endParaRPr>
          </a:p>
          <a:p>
            <a:pPr marL="0" indent="0" algn="l">
              <a:lnSpc>
                <a:spcPct val="150000"/>
              </a:lnSpc>
              <a:buNone/>
            </a:pPr>
            <a:r>
              <a:rPr lang="en-US" sz="2400" dirty="0">
                <a:solidFill>
                  <a:srgbClr val="E0E4E6"/>
                </a:solidFill>
                <a:latin typeface="Arial" panose="020B0604020202020204" pitchFamily="34" charset="0"/>
                <a:ea typeface="Barlow" pitchFamily="34" charset="-122"/>
                <a:cs typeface="Arial" panose="020B0604020202020204" pitchFamily="34" charset="0"/>
              </a:rPr>
              <a:t>Analyzes customer sentiment and feedback patterns from provided dataset.</a:t>
            </a:r>
            <a:endParaRPr lang="en-US" sz="2400" dirty="0">
              <a:latin typeface="Arial" panose="020B0604020202020204" pitchFamily="34" charset="0"/>
              <a:cs typeface="Arial" panose="020B0604020202020204" pitchFamily="34" charset="0"/>
            </a:endParaRPr>
          </a:p>
        </p:txBody>
      </p:sp>
      <p:sp>
        <p:nvSpPr>
          <p:cNvPr id="30" name="Shape 23"/>
          <p:cNvSpPr/>
          <p:nvPr/>
        </p:nvSpPr>
        <p:spPr>
          <a:xfrm>
            <a:off x="7228652" y="5323860"/>
            <a:ext cx="6353651" cy="3713752"/>
          </a:xfrm>
          <a:prstGeom prst="roundRect">
            <a:avLst>
              <a:gd name="adj" fmla="val 13922"/>
            </a:avLst>
          </a:prstGeom>
          <a:solidFill>
            <a:srgbClr val="0A081B"/>
          </a:solidFill>
          <a:ln w="22860">
            <a:solidFill>
              <a:srgbClr val="29DDDA"/>
            </a:solidFill>
            <a:prstDash val="solid"/>
          </a:ln>
        </p:spPr>
      </p:sp>
      <p:sp>
        <p:nvSpPr>
          <p:cNvPr id="31" name="Shape 24"/>
          <p:cNvSpPr/>
          <p:nvPr/>
        </p:nvSpPr>
        <p:spPr>
          <a:xfrm>
            <a:off x="7452847" y="5548053"/>
            <a:ext cx="604123" cy="604123"/>
          </a:xfrm>
          <a:prstGeom prst="roundRect">
            <a:avLst>
              <a:gd name="adj" fmla="val 15134477"/>
            </a:avLst>
          </a:prstGeom>
          <a:solidFill>
            <a:srgbClr val="29DDDA"/>
          </a:solidFill>
          <a:ln/>
        </p:spPr>
      </p:sp>
      <p:pic>
        <p:nvPicPr>
          <p:cNvPr id="32" name="Image 5"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18939" y="5714146"/>
            <a:ext cx="271820" cy="271820"/>
          </a:xfrm>
          <a:prstGeom prst="rect">
            <a:avLst/>
          </a:prstGeom>
        </p:spPr>
      </p:pic>
      <p:sp>
        <p:nvSpPr>
          <p:cNvPr id="33" name="Text 25"/>
          <p:cNvSpPr/>
          <p:nvPr/>
        </p:nvSpPr>
        <p:spPr>
          <a:xfrm>
            <a:off x="7452847" y="6313268"/>
            <a:ext cx="2789753" cy="279797"/>
          </a:xfrm>
          <a:prstGeom prst="rect">
            <a:avLst/>
          </a:prstGeom>
          <a:noFill/>
          <a:ln/>
        </p:spPr>
        <p:txBody>
          <a:bodyPr wrap="none" lIns="0" tIns="0" rIns="0" bIns="0" rtlCol="0" anchor="t"/>
          <a:lstStyle/>
          <a:p>
            <a:pPr marL="0" indent="0" algn="l">
              <a:lnSpc>
                <a:spcPts val="2200"/>
              </a:lnSpc>
              <a:buNone/>
            </a:pPr>
            <a:r>
              <a:rPr lang="en-US" sz="2800" b="1" dirty="0">
                <a:solidFill>
                  <a:srgbClr val="E0E4E6"/>
                </a:solidFill>
                <a:latin typeface="Arial" panose="020B0604020202020204" pitchFamily="34" charset="0"/>
                <a:ea typeface="Spline Sans Bold" pitchFamily="34" charset="-122"/>
                <a:cs typeface="Arial" panose="020B0604020202020204" pitchFamily="34" charset="0"/>
              </a:rPr>
              <a:t>Prediction Risk Dashboard</a:t>
            </a:r>
            <a:endParaRPr lang="en-US" sz="2800" dirty="0">
              <a:latin typeface="Arial" panose="020B0604020202020204" pitchFamily="34" charset="0"/>
              <a:cs typeface="Arial" panose="020B0604020202020204" pitchFamily="34" charset="0"/>
            </a:endParaRPr>
          </a:p>
        </p:txBody>
      </p:sp>
      <p:sp>
        <p:nvSpPr>
          <p:cNvPr id="34" name="Text 26"/>
          <p:cNvSpPr/>
          <p:nvPr/>
        </p:nvSpPr>
        <p:spPr>
          <a:xfrm>
            <a:off x="7452847" y="6689625"/>
            <a:ext cx="5905262" cy="1094498"/>
          </a:xfrm>
          <a:prstGeom prst="rect">
            <a:avLst/>
          </a:prstGeom>
          <a:noFill/>
          <a:ln/>
        </p:spPr>
        <p:txBody>
          <a:bodyPr wrap="square" lIns="0" tIns="0" rIns="0" bIns="0" rtlCol="0" anchor="t"/>
          <a:lstStyle/>
          <a:p>
            <a:pPr marL="0" indent="0" algn="l">
              <a:lnSpc>
                <a:spcPct val="150000"/>
              </a:lnSpc>
              <a:buNone/>
            </a:pPr>
            <a:endParaRPr lang="en-US" sz="2400" dirty="0">
              <a:solidFill>
                <a:srgbClr val="E0E4E6"/>
              </a:solidFill>
              <a:latin typeface="Arial" panose="020B0604020202020204" pitchFamily="34" charset="0"/>
              <a:ea typeface="Barlow" pitchFamily="34" charset="-122"/>
              <a:cs typeface="Arial" panose="020B0604020202020204" pitchFamily="34" charset="0"/>
            </a:endParaRPr>
          </a:p>
          <a:p>
            <a:pPr marL="0" indent="0" algn="l">
              <a:lnSpc>
                <a:spcPct val="150000"/>
              </a:lnSpc>
              <a:buNone/>
            </a:pPr>
            <a:r>
              <a:rPr lang="en-US" sz="2400" dirty="0">
                <a:solidFill>
                  <a:srgbClr val="E0E4E6"/>
                </a:solidFill>
                <a:latin typeface="Arial" panose="020B0604020202020204" pitchFamily="34" charset="0"/>
                <a:ea typeface="Barlow" pitchFamily="34" charset="-122"/>
                <a:cs typeface="Arial" panose="020B0604020202020204" pitchFamily="34" charset="0"/>
              </a:rPr>
              <a:t>Identifies and monitors high-risk customers and default probabilities from provided dataset.</a:t>
            </a:r>
            <a:endParaRPr lang="en-US" sz="2400" dirty="0">
              <a:latin typeface="Arial" panose="020B0604020202020204" pitchFamily="34" charset="0"/>
              <a:cs typeface="Arial" panose="020B0604020202020204" pitchFamily="34" charset="0"/>
            </a:endParaRPr>
          </a:p>
        </p:txBody>
      </p:sp>
      <p:sp>
        <p:nvSpPr>
          <p:cNvPr id="37" name="Rectangle: Rounded Corners 36">
            <a:extLst>
              <a:ext uri="{FF2B5EF4-FFF2-40B4-BE49-F238E27FC236}">
                <a16:creationId xmlns:a16="http://schemas.microsoft.com/office/drawing/2014/main" id="{F727F965-D219-A1EC-40A2-7D02F07016E0}"/>
              </a:ext>
            </a:extLst>
          </p:cNvPr>
          <p:cNvSpPr/>
          <p:nvPr/>
        </p:nvSpPr>
        <p:spPr>
          <a:xfrm>
            <a:off x="12754708" y="10245970"/>
            <a:ext cx="1805354" cy="633046"/>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38" name="Picture 37">
            <a:extLst>
              <a:ext uri="{FF2B5EF4-FFF2-40B4-BE49-F238E27FC236}">
                <a16:creationId xmlns:a16="http://schemas.microsoft.com/office/drawing/2014/main" id="{727B294E-9D60-4C09-1457-CEF6E6243CE0}"/>
              </a:ext>
            </a:extLst>
          </p:cNvPr>
          <p:cNvPicPr>
            <a:picLocks noChangeAspect="1"/>
          </p:cNvPicPr>
          <p:nvPr/>
        </p:nvPicPr>
        <p:blipFill>
          <a:blip r:embed="rId11"/>
          <a:stretch>
            <a:fillRect/>
          </a:stretch>
        </p:blipFill>
        <p:spPr>
          <a:xfrm>
            <a:off x="11887200" y="9753494"/>
            <a:ext cx="2981202" cy="121930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A0537537-5C55-EF1F-30E2-28462713080D}"/>
              </a:ext>
            </a:extLst>
          </p:cNvPr>
          <p:cNvSpPr/>
          <p:nvPr/>
        </p:nvSpPr>
        <p:spPr>
          <a:xfrm>
            <a:off x="12895385" y="10269416"/>
            <a:ext cx="1641231" cy="60960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 name="Text 0"/>
          <p:cNvSpPr/>
          <p:nvPr/>
        </p:nvSpPr>
        <p:spPr>
          <a:xfrm>
            <a:off x="304801" y="312512"/>
            <a:ext cx="11053286" cy="559356"/>
          </a:xfrm>
          <a:prstGeom prst="rect">
            <a:avLst/>
          </a:prstGeom>
          <a:noFill/>
          <a:ln/>
        </p:spPr>
        <p:txBody>
          <a:bodyPr wrap="none" lIns="0" tIns="0" rIns="0" bIns="0" rtlCol="0" anchor="t"/>
          <a:lstStyle/>
          <a:p>
            <a:pPr marL="0" indent="0" algn="l">
              <a:lnSpc>
                <a:spcPts val="4400"/>
              </a:lnSpc>
              <a:buNone/>
            </a:pPr>
            <a:r>
              <a:rPr lang="en-US" sz="4000" b="1" dirty="0">
                <a:solidFill>
                  <a:srgbClr val="F0FCFF"/>
                </a:solidFill>
                <a:latin typeface="Arial" panose="020B0604020202020204" pitchFamily="34" charset="0"/>
                <a:ea typeface="Spline Sans Bold" pitchFamily="34" charset="-122"/>
                <a:cs typeface="Arial" panose="020B0604020202020204" pitchFamily="34" charset="0"/>
              </a:rPr>
              <a:t>African Financial Customer Intelligence</a:t>
            </a:r>
            <a:endParaRPr lang="en-US" sz="4000" dirty="0">
              <a:latin typeface="Arial" panose="020B0604020202020204" pitchFamily="34" charset="0"/>
              <a:cs typeface="Arial" panose="020B0604020202020204" pitchFamily="34" charset="0"/>
            </a:endParaRPr>
          </a:p>
        </p:txBody>
      </p:sp>
      <p:sp>
        <p:nvSpPr>
          <p:cNvPr id="3" name="Text 1"/>
          <p:cNvSpPr/>
          <p:nvPr/>
        </p:nvSpPr>
        <p:spPr>
          <a:xfrm>
            <a:off x="304802" y="1193775"/>
            <a:ext cx="2797373" cy="349687"/>
          </a:xfrm>
          <a:prstGeom prst="rect">
            <a:avLst/>
          </a:prstGeom>
          <a:noFill/>
          <a:ln/>
        </p:spPr>
        <p:txBody>
          <a:bodyPr wrap="none" lIns="0" tIns="0" rIns="0" bIns="0" rtlCol="0" anchor="t"/>
          <a:lstStyle/>
          <a:p>
            <a:pPr marL="0" indent="0" algn="l">
              <a:lnSpc>
                <a:spcPts val="2750"/>
              </a:lnSpc>
              <a:buNone/>
            </a:pPr>
            <a:r>
              <a:rPr lang="en-US" sz="2800" b="1" dirty="0">
                <a:solidFill>
                  <a:schemeClr val="accent6">
                    <a:lumMod val="60000"/>
                    <a:lumOff val="40000"/>
                  </a:schemeClr>
                </a:solidFill>
                <a:latin typeface="Arial" panose="020B0604020202020204" pitchFamily="34" charset="0"/>
                <a:ea typeface="Spline Sans Bold" pitchFamily="34" charset="-122"/>
                <a:cs typeface="Arial" panose="020B0604020202020204" pitchFamily="34" charset="0"/>
              </a:rPr>
              <a:t>Key Metrics:</a:t>
            </a:r>
            <a:endParaRPr lang="en-US" sz="2800" dirty="0">
              <a:solidFill>
                <a:schemeClr val="accent6">
                  <a:lumMod val="60000"/>
                  <a:lumOff val="40000"/>
                </a:schemeClr>
              </a:solidFill>
              <a:latin typeface="Arial" panose="020B0604020202020204" pitchFamily="34" charset="0"/>
              <a:cs typeface="Arial" panose="020B0604020202020204" pitchFamily="34" charset="0"/>
            </a:endParaRPr>
          </a:p>
        </p:txBody>
      </p:sp>
      <p:sp>
        <p:nvSpPr>
          <p:cNvPr id="4" name="Text 2"/>
          <p:cNvSpPr/>
          <p:nvPr/>
        </p:nvSpPr>
        <p:spPr>
          <a:xfrm>
            <a:off x="304802" y="1795159"/>
            <a:ext cx="6703336" cy="2270999"/>
          </a:xfrm>
          <a:prstGeom prst="rect">
            <a:avLst/>
          </a:prstGeom>
          <a:noFill/>
          <a:ln/>
        </p:spPr>
        <p:txBody>
          <a:bodyPr wrap="square" lIns="0" tIns="0" rIns="0" bIns="0" rtlCol="0" anchor="t"/>
          <a:lstStyle/>
          <a:p>
            <a:pPr marL="342900" indent="-342900" algn="l">
              <a:buSzPct val="100000"/>
              <a:buChar char="•"/>
            </a:pPr>
            <a:r>
              <a:rPr lang="en-US" sz="2800" dirty="0">
                <a:solidFill>
                  <a:srgbClr val="E0E4E6"/>
                </a:solidFill>
                <a:latin typeface="Arial" panose="020B0604020202020204" pitchFamily="34" charset="0"/>
                <a:ea typeface="Barlow" pitchFamily="34" charset="-122"/>
                <a:cs typeface="Arial" panose="020B0604020202020204" pitchFamily="34" charset="0"/>
              </a:rPr>
              <a:t>Total Customer Base: 5,200 individuals (from provided dataset)</a:t>
            </a:r>
            <a:endParaRPr lang="en-US" sz="2800" dirty="0">
              <a:latin typeface="Arial" panose="020B0604020202020204" pitchFamily="34" charset="0"/>
              <a:cs typeface="Arial" panose="020B0604020202020204" pitchFamily="34" charset="0"/>
            </a:endParaRPr>
          </a:p>
          <a:p>
            <a:pPr marL="342900" indent="-342900" algn="l">
              <a:buSzPct val="100000"/>
              <a:buChar char="•"/>
            </a:pPr>
            <a:r>
              <a:rPr lang="en-US" sz="2800" dirty="0">
                <a:solidFill>
                  <a:srgbClr val="E0E4E6"/>
                </a:solidFill>
                <a:latin typeface="Arial" panose="020B0604020202020204" pitchFamily="34" charset="0"/>
                <a:ea typeface="Barlow" pitchFamily="34" charset="-122"/>
                <a:cs typeface="Arial" panose="020B0604020202020204" pitchFamily="34" charset="0"/>
              </a:rPr>
              <a:t>Average Credit Score: 619.60</a:t>
            </a:r>
            <a:endParaRPr lang="en-US" sz="2800" dirty="0">
              <a:latin typeface="Arial" panose="020B0604020202020204" pitchFamily="34" charset="0"/>
              <a:cs typeface="Arial" panose="020B0604020202020204" pitchFamily="34" charset="0"/>
            </a:endParaRPr>
          </a:p>
          <a:p>
            <a:pPr marL="342900" indent="-342900" algn="l">
              <a:buSzPct val="100000"/>
              <a:buChar char="•"/>
            </a:pPr>
            <a:r>
              <a:rPr lang="en-US" sz="2800" dirty="0">
                <a:solidFill>
                  <a:srgbClr val="E0E4E6"/>
                </a:solidFill>
                <a:latin typeface="Arial" panose="020B0604020202020204" pitchFamily="34" charset="0"/>
                <a:ea typeface="Barlow" pitchFamily="34" charset="-122"/>
                <a:cs typeface="Arial" panose="020B0604020202020204" pitchFamily="34" charset="0"/>
              </a:rPr>
              <a:t>High-Risk Customer Percentage: 40%</a:t>
            </a:r>
            <a:endParaRPr lang="en-US" sz="2800" dirty="0">
              <a:latin typeface="Arial" panose="020B0604020202020204" pitchFamily="34" charset="0"/>
              <a:cs typeface="Arial" panose="020B0604020202020204" pitchFamily="34" charset="0"/>
            </a:endParaRPr>
          </a:p>
          <a:p>
            <a:pPr marL="342900" indent="-342900" algn="l">
              <a:buSzPct val="100000"/>
              <a:buChar char="•"/>
            </a:pPr>
            <a:r>
              <a:rPr lang="en-US" sz="2800" dirty="0">
                <a:solidFill>
                  <a:srgbClr val="E0E4E6"/>
                </a:solidFill>
                <a:latin typeface="Arial" panose="020B0604020202020204" pitchFamily="34" charset="0"/>
                <a:ea typeface="Barlow" pitchFamily="34" charset="-122"/>
                <a:cs typeface="Arial" panose="020B0604020202020204" pitchFamily="34" charset="0"/>
              </a:rPr>
              <a:t>Customer Segmentation Distribution</a:t>
            </a:r>
            <a:endParaRPr lang="en-US" sz="2800" dirty="0">
              <a:latin typeface="Arial" panose="020B0604020202020204" pitchFamily="34" charset="0"/>
              <a:cs typeface="Arial" panose="020B0604020202020204" pitchFamily="34" charset="0"/>
            </a:endParaRPr>
          </a:p>
        </p:txBody>
      </p:sp>
      <p:sp>
        <p:nvSpPr>
          <p:cNvPr id="5" name="Text 3"/>
          <p:cNvSpPr/>
          <p:nvPr/>
        </p:nvSpPr>
        <p:spPr>
          <a:xfrm>
            <a:off x="304801" y="4317856"/>
            <a:ext cx="3060471" cy="349687"/>
          </a:xfrm>
          <a:prstGeom prst="rect">
            <a:avLst/>
          </a:prstGeom>
          <a:noFill/>
          <a:ln/>
        </p:spPr>
        <p:txBody>
          <a:bodyPr wrap="none" lIns="0" tIns="0" rIns="0" bIns="0" rtlCol="0" anchor="t"/>
          <a:lstStyle/>
          <a:p>
            <a:pPr marL="0" indent="0" algn="l">
              <a:lnSpc>
                <a:spcPts val="2750"/>
              </a:lnSpc>
              <a:buNone/>
            </a:pPr>
            <a:r>
              <a:rPr lang="en-US" sz="2800" b="1" dirty="0">
                <a:solidFill>
                  <a:schemeClr val="accent6">
                    <a:lumMod val="60000"/>
                    <a:lumOff val="40000"/>
                  </a:schemeClr>
                </a:solidFill>
                <a:latin typeface="Arial" panose="020B0604020202020204" pitchFamily="34" charset="0"/>
                <a:ea typeface="Spline Sans Bold" pitchFamily="34" charset="-122"/>
                <a:cs typeface="Arial" panose="020B0604020202020204" pitchFamily="34" charset="0"/>
              </a:rPr>
              <a:t>Insights:</a:t>
            </a:r>
            <a:endParaRPr lang="en-US" sz="2800" dirty="0">
              <a:solidFill>
                <a:schemeClr val="accent6">
                  <a:lumMod val="60000"/>
                  <a:lumOff val="40000"/>
                </a:schemeClr>
              </a:solidFill>
              <a:latin typeface="Arial" panose="020B0604020202020204" pitchFamily="34" charset="0"/>
              <a:cs typeface="Arial" panose="020B0604020202020204" pitchFamily="34" charset="0"/>
            </a:endParaRPr>
          </a:p>
        </p:txBody>
      </p:sp>
      <p:sp>
        <p:nvSpPr>
          <p:cNvPr id="6" name="Text 4"/>
          <p:cNvSpPr/>
          <p:nvPr/>
        </p:nvSpPr>
        <p:spPr>
          <a:xfrm>
            <a:off x="304801" y="4919240"/>
            <a:ext cx="6703338" cy="3626167"/>
          </a:xfrm>
          <a:prstGeom prst="rect">
            <a:avLst/>
          </a:prstGeom>
          <a:noFill/>
          <a:ln/>
        </p:spPr>
        <p:txBody>
          <a:bodyPr wrap="square" lIns="0" tIns="0" rIns="0" bIns="0" rtlCol="0" anchor="t"/>
          <a:lstStyle/>
          <a:p>
            <a:pPr marL="0" indent="0" algn="just">
              <a:lnSpc>
                <a:spcPts val="3150"/>
              </a:lnSpc>
              <a:buNone/>
            </a:pPr>
            <a:r>
              <a:rPr lang="en-US" sz="2800" dirty="0">
                <a:solidFill>
                  <a:srgbClr val="E0E4E6"/>
                </a:solidFill>
                <a:latin typeface="Arial" panose="020B0604020202020204" pitchFamily="34" charset="0"/>
                <a:ea typeface="Barlow" pitchFamily="34" charset="-122"/>
                <a:cs typeface="Arial" panose="020B0604020202020204" pitchFamily="34" charset="0"/>
              </a:rPr>
              <a:t>The dashboard reveals a robust customer base of 5,200 individuals, categorized into distinct segments based on risk prediction and behavioral patterns. </a:t>
            </a:r>
          </a:p>
          <a:p>
            <a:pPr marL="0" indent="0" algn="just">
              <a:lnSpc>
                <a:spcPts val="3150"/>
              </a:lnSpc>
              <a:buNone/>
            </a:pPr>
            <a:endParaRPr lang="en-US" sz="2800" dirty="0">
              <a:solidFill>
                <a:srgbClr val="E0E4E6"/>
              </a:solidFill>
              <a:latin typeface="Arial" panose="020B0604020202020204" pitchFamily="34" charset="0"/>
              <a:ea typeface="Barlow" pitchFamily="34" charset="-122"/>
              <a:cs typeface="Arial" panose="020B0604020202020204" pitchFamily="34" charset="0"/>
            </a:endParaRPr>
          </a:p>
          <a:p>
            <a:pPr marL="0" indent="0" algn="just">
              <a:lnSpc>
                <a:spcPts val="3150"/>
              </a:lnSpc>
              <a:buNone/>
            </a:pPr>
            <a:r>
              <a:rPr lang="en-US" sz="2800" dirty="0">
                <a:solidFill>
                  <a:srgbClr val="E0E4E6"/>
                </a:solidFill>
                <a:latin typeface="Arial" panose="020B0604020202020204" pitchFamily="34" charset="0"/>
                <a:ea typeface="Barlow" pitchFamily="34" charset="-122"/>
                <a:cs typeface="Arial" panose="020B0604020202020204" pitchFamily="34" charset="0"/>
              </a:rPr>
              <a:t>Notably, the average credit score stands at 619.60, indicating room for improvement in financial literacy and credit management among customers. </a:t>
            </a:r>
          </a:p>
          <a:p>
            <a:pPr marL="0" indent="0" algn="just">
              <a:lnSpc>
                <a:spcPts val="3150"/>
              </a:lnSpc>
              <a:buNone/>
            </a:pPr>
            <a:endParaRPr lang="en-US" sz="2800" dirty="0">
              <a:solidFill>
                <a:srgbClr val="E0E4E6"/>
              </a:solidFill>
              <a:latin typeface="Arial" panose="020B0604020202020204" pitchFamily="34" charset="0"/>
              <a:ea typeface="Barlow" pitchFamily="34" charset="-122"/>
              <a:cs typeface="Arial" panose="020B0604020202020204" pitchFamily="34" charset="0"/>
            </a:endParaRPr>
          </a:p>
          <a:p>
            <a:pPr marL="0" indent="0" algn="just">
              <a:lnSpc>
                <a:spcPts val="3150"/>
              </a:lnSpc>
              <a:buNone/>
            </a:pPr>
            <a:r>
              <a:rPr lang="en-US" sz="2800" dirty="0">
                <a:solidFill>
                  <a:srgbClr val="E0E4E6"/>
                </a:solidFill>
                <a:latin typeface="Arial" panose="020B0604020202020204" pitchFamily="34" charset="0"/>
                <a:ea typeface="Barlow" pitchFamily="34" charset="-122"/>
                <a:cs typeface="Arial" panose="020B0604020202020204" pitchFamily="34" charset="0"/>
              </a:rPr>
              <a:t>The segmentation highlights that 40% of customers fall into the 'High Risk' category, which poses significant challenges for credit providers.</a:t>
            </a:r>
            <a:endParaRPr lang="en-US" sz="2800" dirty="0">
              <a:latin typeface="Arial" panose="020B0604020202020204" pitchFamily="34" charset="0"/>
              <a:cs typeface="Arial" panose="020B0604020202020204" pitchFamily="34" charset="0"/>
            </a:endParaRPr>
          </a:p>
        </p:txBody>
      </p:sp>
      <p:sp>
        <p:nvSpPr>
          <p:cNvPr id="7" name="Shape 5"/>
          <p:cNvSpPr/>
          <p:nvPr/>
        </p:nvSpPr>
        <p:spPr>
          <a:xfrm>
            <a:off x="7102268" y="912477"/>
            <a:ext cx="7410902" cy="9614846"/>
          </a:xfrm>
          <a:prstGeom prst="roundRect">
            <a:avLst>
              <a:gd name="adj" fmla="val 9311"/>
            </a:avLst>
          </a:prstGeom>
          <a:solidFill>
            <a:srgbClr val="16FFBB">
              <a:alpha val="75000"/>
            </a:srgbClr>
          </a:solidFill>
          <a:ln/>
        </p:spPr>
      </p:sp>
      <p:sp>
        <p:nvSpPr>
          <p:cNvPr id="8" name="Text 6"/>
          <p:cNvSpPr/>
          <p:nvPr/>
        </p:nvSpPr>
        <p:spPr>
          <a:xfrm>
            <a:off x="7462364" y="1018931"/>
            <a:ext cx="2797373" cy="349687"/>
          </a:xfrm>
          <a:prstGeom prst="rect">
            <a:avLst/>
          </a:prstGeom>
          <a:noFill/>
          <a:ln/>
        </p:spPr>
        <p:txBody>
          <a:bodyPr wrap="none" lIns="0" tIns="0" rIns="0" bIns="0" rtlCol="0" anchor="t"/>
          <a:lstStyle/>
          <a:p>
            <a:pPr marL="0" indent="0" algn="l">
              <a:lnSpc>
                <a:spcPts val="2750"/>
              </a:lnSpc>
              <a:buNone/>
            </a:pPr>
            <a:r>
              <a:rPr lang="en-US" sz="3200" b="1" dirty="0">
                <a:solidFill>
                  <a:schemeClr val="bg1"/>
                </a:solidFill>
                <a:latin typeface="Arial" panose="020B0604020202020204" pitchFamily="34" charset="0"/>
                <a:ea typeface="Spline Sans Bold" pitchFamily="34" charset="-122"/>
                <a:cs typeface="Arial" panose="020B0604020202020204" pitchFamily="34" charset="0"/>
              </a:rPr>
              <a:t>Recommendations:</a:t>
            </a:r>
            <a:endParaRPr lang="en-US" sz="3200" dirty="0">
              <a:solidFill>
                <a:schemeClr val="bg1"/>
              </a:solidFill>
              <a:latin typeface="Arial" panose="020B0604020202020204" pitchFamily="34" charset="0"/>
              <a:cs typeface="Arial" panose="020B0604020202020204" pitchFamily="34" charset="0"/>
            </a:endParaRPr>
          </a:p>
        </p:txBody>
      </p:sp>
      <p:sp>
        <p:nvSpPr>
          <p:cNvPr id="9" name="Text 7"/>
          <p:cNvSpPr/>
          <p:nvPr/>
        </p:nvSpPr>
        <p:spPr>
          <a:xfrm>
            <a:off x="7504687" y="1368618"/>
            <a:ext cx="7102612" cy="2820353"/>
          </a:xfrm>
          <a:prstGeom prst="rect">
            <a:avLst/>
          </a:prstGeom>
          <a:noFill/>
          <a:ln/>
        </p:spPr>
        <p:txBody>
          <a:bodyPr wrap="square" lIns="0" tIns="0" rIns="0" bIns="0" rtlCol="0" anchor="t"/>
          <a:lstStyle/>
          <a:p>
            <a:pPr marL="0" indent="0" algn="l">
              <a:lnSpc>
                <a:spcPts val="3150"/>
              </a:lnSpc>
              <a:buNone/>
            </a:pPr>
            <a:r>
              <a:rPr lang="en-US" sz="2800" dirty="0">
                <a:solidFill>
                  <a:srgbClr val="000000"/>
                </a:solidFill>
                <a:latin typeface="Arial" panose="020B0604020202020204" pitchFamily="34" charset="0"/>
                <a:ea typeface="Barlow" pitchFamily="34" charset="-122"/>
                <a:cs typeface="Arial" panose="020B0604020202020204" pitchFamily="34" charset="0"/>
              </a:rPr>
              <a:t>To mitigate risks, it is crucial to enhance customer education on credit management and financial health. </a:t>
            </a:r>
          </a:p>
          <a:p>
            <a:pPr marL="0" indent="0" algn="l">
              <a:lnSpc>
                <a:spcPts val="3150"/>
              </a:lnSpc>
              <a:buNone/>
            </a:pPr>
            <a:endParaRPr lang="en-US" sz="2800" dirty="0">
              <a:solidFill>
                <a:srgbClr val="000000"/>
              </a:solidFill>
              <a:latin typeface="Arial" panose="020B0604020202020204" pitchFamily="34" charset="0"/>
              <a:ea typeface="Barlow" pitchFamily="34" charset="-122"/>
              <a:cs typeface="Arial" panose="020B0604020202020204" pitchFamily="34" charset="0"/>
            </a:endParaRPr>
          </a:p>
          <a:p>
            <a:pPr marL="0" indent="0" algn="l">
              <a:lnSpc>
                <a:spcPts val="3150"/>
              </a:lnSpc>
              <a:buNone/>
            </a:pPr>
            <a:r>
              <a:rPr lang="en-US" sz="2800" dirty="0">
                <a:solidFill>
                  <a:srgbClr val="000000"/>
                </a:solidFill>
                <a:latin typeface="Arial" panose="020B0604020202020204" pitchFamily="34" charset="0"/>
                <a:ea typeface="Barlow" pitchFamily="34" charset="-122"/>
                <a:cs typeface="Arial" panose="020B0604020202020204" pitchFamily="34" charset="0"/>
              </a:rPr>
              <a:t>Initiating targeted campaigns that promote saving behaviors and responsible spending could be beneficial. </a:t>
            </a:r>
          </a:p>
          <a:p>
            <a:pPr marL="0" indent="0" algn="l">
              <a:lnSpc>
                <a:spcPts val="3150"/>
              </a:lnSpc>
              <a:buNone/>
            </a:pPr>
            <a:endParaRPr lang="en-US" sz="2800" dirty="0">
              <a:solidFill>
                <a:srgbClr val="000000"/>
              </a:solidFill>
              <a:latin typeface="Arial" panose="020B0604020202020204" pitchFamily="34" charset="0"/>
              <a:ea typeface="Barlow" pitchFamily="34" charset="-122"/>
              <a:cs typeface="Arial" panose="020B0604020202020204" pitchFamily="34" charset="0"/>
            </a:endParaRPr>
          </a:p>
          <a:p>
            <a:pPr marL="0" indent="0" algn="l">
              <a:lnSpc>
                <a:spcPts val="3150"/>
              </a:lnSpc>
              <a:buNone/>
            </a:pPr>
            <a:r>
              <a:rPr lang="en-US" sz="2800" dirty="0">
                <a:solidFill>
                  <a:srgbClr val="000000"/>
                </a:solidFill>
                <a:latin typeface="Arial" panose="020B0604020202020204" pitchFamily="34" charset="0"/>
                <a:ea typeface="Barlow" pitchFamily="34" charset="-122"/>
                <a:cs typeface="Arial" panose="020B0604020202020204" pitchFamily="34" charset="0"/>
              </a:rPr>
              <a:t>Additionally, developing personalized financial solutions tailored to the identified segments may foster better engagement and trust.</a:t>
            </a:r>
            <a:endParaRPr lang="en-US" sz="2800" dirty="0">
              <a:latin typeface="Arial" panose="020B0604020202020204" pitchFamily="34" charset="0"/>
              <a:cs typeface="Arial" panose="020B0604020202020204" pitchFamily="34" charset="0"/>
            </a:endParaRPr>
          </a:p>
        </p:txBody>
      </p:sp>
      <p:sp>
        <p:nvSpPr>
          <p:cNvPr id="10" name="Text 8"/>
          <p:cNvSpPr/>
          <p:nvPr/>
        </p:nvSpPr>
        <p:spPr>
          <a:xfrm>
            <a:off x="7504687" y="6557479"/>
            <a:ext cx="2797373" cy="349687"/>
          </a:xfrm>
          <a:prstGeom prst="rect">
            <a:avLst/>
          </a:prstGeom>
          <a:noFill/>
          <a:ln/>
        </p:spPr>
        <p:txBody>
          <a:bodyPr wrap="none" lIns="0" tIns="0" rIns="0" bIns="0" rtlCol="0" anchor="t"/>
          <a:lstStyle/>
          <a:p>
            <a:pPr marL="0" indent="0" algn="l">
              <a:lnSpc>
                <a:spcPts val="2750"/>
              </a:lnSpc>
              <a:buNone/>
            </a:pPr>
            <a:r>
              <a:rPr lang="en-US" sz="3200" b="1" dirty="0">
                <a:solidFill>
                  <a:schemeClr val="bg1"/>
                </a:solidFill>
                <a:latin typeface="Arial" panose="020B0604020202020204" pitchFamily="34" charset="0"/>
                <a:ea typeface="Spline Sans Bold" pitchFamily="34" charset="-122"/>
                <a:cs typeface="Arial" panose="020B0604020202020204" pitchFamily="34" charset="0"/>
              </a:rPr>
              <a:t>Conclusions:</a:t>
            </a:r>
            <a:endParaRPr lang="en-US" sz="3200" dirty="0">
              <a:solidFill>
                <a:schemeClr val="bg1"/>
              </a:solidFill>
              <a:latin typeface="Arial" panose="020B0604020202020204" pitchFamily="34" charset="0"/>
              <a:cs typeface="Arial" panose="020B0604020202020204" pitchFamily="34" charset="0"/>
            </a:endParaRPr>
          </a:p>
        </p:txBody>
      </p:sp>
      <p:sp>
        <p:nvSpPr>
          <p:cNvPr id="11" name="Text 9"/>
          <p:cNvSpPr/>
          <p:nvPr/>
        </p:nvSpPr>
        <p:spPr>
          <a:xfrm>
            <a:off x="7462364" y="6963141"/>
            <a:ext cx="6863234" cy="2014538"/>
          </a:xfrm>
          <a:prstGeom prst="rect">
            <a:avLst/>
          </a:prstGeom>
          <a:noFill/>
          <a:ln/>
        </p:spPr>
        <p:txBody>
          <a:bodyPr wrap="square" lIns="0" tIns="0" rIns="0" bIns="0" rtlCol="0" anchor="t"/>
          <a:lstStyle/>
          <a:p>
            <a:pPr marL="0" indent="0" algn="l">
              <a:lnSpc>
                <a:spcPct val="150000"/>
              </a:lnSpc>
              <a:buNone/>
            </a:pPr>
            <a:r>
              <a:rPr lang="en-US" sz="2400" dirty="0">
                <a:latin typeface="Arial" panose="020B0604020202020204" pitchFamily="34" charset="0"/>
                <a:ea typeface="Barlow" pitchFamily="34" charset="-122"/>
                <a:cs typeface="Arial" panose="020B0604020202020204" pitchFamily="34" charset="0"/>
              </a:rPr>
              <a:t>By addressing the high-risk customer segments with focused strategies, the organization can improve overall financial health and customer relations. Enhanced customer understanding can lead to reduced default rates and increased financial inclusion.</a:t>
            </a:r>
            <a:endParaRPr lang="en-US" sz="2400" dirty="0">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7BB3E51E-A565-3C99-6F78-D533A10A9862}"/>
              </a:ext>
            </a:extLst>
          </p:cNvPr>
          <p:cNvPicPr>
            <a:picLocks noChangeAspect="1"/>
          </p:cNvPicPr>
          <p:nvPr/>
        </p:nvPicPr>
        <p:blipFill>
          <a:blip r:embed="rId3"/>
          <a:stretch>
            <a:fillRect/>
          </a:stretch>
        </p:blipFill>
        <p:spPr>
          <a:xfrm>
            <a:off x="11887200" y="9753494"/>
            <a:ext cx="2981202" cy="121930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231F4C30-E012-967D-0BEF-0D106DAE244A}"/>
              </a:ext>
            </a:extLst>
          </p:cNvPr>
          <p:cNvSpPr/>
          <p:nvPr/>
        </p:nvSpPr>
        <p:spPr>
          <a:xfrm>
            <a:off x="12895384" y="10410092"/>
            <a:ext cx="1688123" cy="562708"/>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 name="Text 0"/>
          <p:cNvSpPr/>
          <p:nvPr/>
        </p:nvSpPr>
        <p:spPr>
          <a:xfrm>
            <a:off x="388694" y="227364"/>
            <a:ext cx="9019699" cy="559356"/>
          </a:xfrm>
          <a:prstGeom prst="rect">
            <a:avLst/>
          </a:prstGeom>
          <a:noFill/>
          <a:ln/>
        </p:spPr>
        <p:txBody>
          <a:bodyPr wrap="none" lIns="0" tIns="0" rIns="0" bIns="0" rtlCol="0" anchor="t"/>
          <a:lstStyle/>
          <a:p>
            <a:pPr marL="0" indent="0" algn="l">
              <a:lnSpc>
                <a:spcPts val="4400"/>
              </a:lnSpc>
              <a:buNone/>
            </a:pPr>
            <a:r>
              <a:rPr lang="en-US" sz="4000" b="1" dirty="0">
                <a:solidFill>
                  <a:srgbClr val="F0FCFF"/>
                </a:solidFill>
                <a:latin typeface="Arial" panose="020B0604020202020204" pitchFamily="34" charset="0"/>
                <a:ea typeface="Spline Sans Bold" pitchFamily="34" charset="-122"/>
                <a:cs typeface="Arial" panose="020B0604020202020204" pitchFamily="34" charset="0"/>
              </a:rPr>
              <a:t>Customer Segments Analysis</a:t>
            </a:r>
            <a:endParaRPr lang="en-US" sz="4000" dirty="0">
              <a:latin typeface="Arial" panose="020B0604020202020204" pitchFamily="34" charset="0"/>
              <a:cs typeface="Arial" panose="020B0604020202020204" pitchFamily="34" charset="0"/>
            </a:endParaRPr>
          </a:p>
        </p:txBody>
      </p:sp>
      <p:sp>
        <p:nvSpPr>
          <p:cNvPr id="3" name="Text 1"/>
          <p:cNvSpPr/>
          <p:nvPr/>
        </p:nvSpPr>
        <p:spPr>
          <a:xfrm>
            <a:off x="388694" y="1164001"/>
            <a:ext cx="2797373" cy="349687"/>
          </a:xfrm>
          <a:prstGeom prst="rect">
            <a:avLst/>
          </a:prstGeom>
          <a:noFill/>
          <a:ln/>
        </p:spPr>
        <p:txBody>
          <a:bodyPr wrap="none" lIns="0" tIns="0" rIns="0" bIns="0" rtlCol="0" anchor="t"/>
          <a:lstStyle/>
          <a:p>
            <a:pPr marL="0" indent="0" algn="l">
              <a:lnSpc>
                <a:spcPts val="2750"/>
              </a:lnSpc>
              <a:buNone/>
            </a:pPr>
            <a:r>
              <a:rPr lang="en-US" sz="2800" b="1" dirty="0">
                <a:solidFill>
                  <a:srgbClr val="0070C0"/>
                </a:solidFill>
                <a:latin typeface="Arial" panose="020B0604020202020204" pitchFamily="34" charset="0"/>
                <a:ea typeface="Spline Sans Bold" pitchFamily="34" charset="-122"/>
                <a:cs typeface="Arial" panose="020B0604020202020204" pitchFamily="34" charset="0"/>
              </a:rPr>
              <a:t>Key Metrics:</a:t>
            </a:r>
            <a:endParaRPr lang="en-US" sz="2800" dirty="0">
              <a:solidFill>
                <a:srgbClr val="0070C0"/>
              </a:solidFill>
              <a:latin typeface="Arial" panose="020B0604020202020204" pitchFamily="34" charset="0"/>
              <a:cs typeface="Arial" panose="020B0604020202020204" pitchFamily="34" charset="0"/>
            </a:endParaRPr>
          </a:p>
        </p:txBody>
      </p:sp>
      <p:sp>
        <p:nvSpPr>
          <p:cNvPr id="4" name="Text 2"/>
          <p:cNvSpPr/>
          <p:nvPr/>
        </p:nvSpPr>
        <p:spPr>
          <a:xfrm>
            <a:off x="388694" y="1610068"/>
            <a:ext cx="6127075" cy="1611301"/>
          </a:xfrm>
          <a:prstGeom prst="rect">
            <a:avLst/>
          </a:prstGeom>
          <a:noFill/>
          <a:ln/>
        </p:spPr>
        <p:txBody>
          <a:bodyPr wrap="square" lIns="0" tIns="0" rIns="0" bIns="0" rtlCol="0" anchor="t"/>
          <a:lstStyle/>
          <a:p>
            <a:pPr marL="342900" indent="-342900" algn="l">
              <a:lnSpc>
                <a:spcPct val="150000"/>
              </a:lnSpc>
              <a:buSzPct val="100000"/>
              <a:buChar char="•"/>
            </a:pPr>
            <a:r>
              <a:rPr lang="en-US" sz="2800" dirty="0">
                <a:solidFill>
                  <a:srgbClr val="E0E4E6"/>
                </a:solidFill>
                <a:latin typeface="Arial" panose="020B0604020202020204" pitchFamily="34" charset="0"/>
                <a:ea typeface="Barlow" pitchFamily="34" charset="-122"/>
                <a:cs typeface="Arial" panose="020B0604020202020204" pitchFamily="34" charset="0"/>
              </a:rPr>
              <a:t>Geographic Distribution by Region</a:t>
            </a:r>
            <a:endParaRPr lang="en-US" sz="2800" dirty="0">
              <a:latin typeface="Arial" panose="020B0604020202020204" pitchFamily="34" charset="0"/>
              <a:cs typeface="Arial" panose="020B0604020202020204" pitchFamily="34" charset="0"/>
            </a:endParaRPr>
          </a:p>
          <a:p>
            <a:pPr marL="342900" indent="-342900" algn="l">
              <a:lnSpc>
                <a:spcPct val="150000"/>
              </a:lnSpc>
              <a:buSzPct val="100000"/>
              <a:buChar char="•"/>
            </a:pPr>
            <a:r>
              <a:rPr lang="en-US" sz="2800" dirty="0">
                <a:solidFill>
                  <a:srgbClr val="E0E4E6"/>
                </a:solidFill>
                <a:latin typeface="Arial" panose="020B0604020202020204" pitchFamily="34" charset="0"/>
                <a:ea typeface="Barlow" pitchFamily="34" charset="-122"/>
                <a:cs typeface="Arial" panose="020B0604020202020204" pitchFamily="34" charset="0"/>
              </a:rPr>
              <a:t>Average Digital Score: 1.00</a:t>
            </a:r>
            <a:endParaRPr lang="en-US" sz="2800" dirty="0">
              <a:latin typeface="Arial" panose="020B0604020202020204" pitchFamily="34" charset="0"/>
              <a:cs typeface="Arial" panose="020B0604020202020204" pitchFamily="34" charset="0"/>
            </a:endParaRPr>
          </a:p>
          <a:p>
            <a:pPr marL="342900" indent="-342900" algn="l">
              <a:lnSpc>
                <a:spcPct val="150000"/>
              </a:lnSpc>
              <a:buSzPct val="100000"/>
              <a:buChar char="•"/>
            </a:pPr>
            <a:r>
              <a:rPr lang="en-US" sz="2800" dirty="0">
                <a:solidFill>
                  <a:srgbClr val="E0E4E6"/>
                </a:solidFill>
                <a:latin typeface="Arial" panose="020B0604020202020204" pitchFamily="34" charset="0"/>
                <a:ea typeface="Barlow" pitchFamily="34" charset="-122"/>
                <a:cs typeface="Arial" panose="020B0604020202020204" pitchFamily="34" charset="0"/>
              </a:rPr>
              <a:t>High Spender Concentration Areas</a:t>
            </a:r>
            <a:endParaRPr lang="en-US" sz="2800" dirty="0">
              <a:latin typeface="Arial" panose="020B0604020202020204" pitchFamily="34" charset="0"/>
              <a:cs typeface="Arial" panose="020B0604020202020204" pitchFamily="34" charset="0"/>
            </a:endParaRPr>
          </a:p>
          <a:p>
            <a:pPr marL="342900" indent="-342900" algn="l">
              <a:lnSpc>
                <a:spcPct val="150000"/>
              </a:lnSpc>
              <a:buSzPct val="100000"/>
              <a:buChar char="•"/>
            </a:pPr>
            <a:r>
              <a:rPr lang="en-US" sz="2800" dirty="0">
                <a:solidFill>
                  <a:srgbClr val="E0E4E6"/>
                </a:solidFill>
                <a:latin typeface="Arial" panose="020B0604020202020204" pitchFamily="34" charset="0"/>
                <a:ea typeface="Barlow" pitchFamily="34" charset="-122"/>
                <a:cs typeface="Arial" panose="020B0604020202020204" pitchFamily="34" charset="0"/>
              </a:rPr>
              <a:t>Segment Performance Indicators</a:t>
            </a:r>
            <a:endParaRPr lang="en-US" sz="2800" dirty="0">
              <a:latin typeface="Arial" panose="020B0604020202020204" pitchFamily="34" charset="0"/>
              <a:cs typeface="Arial" panose="020B0604020202020204" pitchFamily="34" charset="0"/>
            </a:endParaRPr>
          </a:p>
        </p:txBody>
      </p:sp>
      <p:sp>
        <p:nvSpPr>
          <p:cNvPr id="5" name="Text 3"/>
          <p:cNvSpPr/>
          <p:nvPr/>
        </p:nvSpPr>
        <p:spPr>
          <a:xfrm>
            <a:off x="388694" y="4535328"/>
            <a:ext cx="2797373" cy="349687"/>
          </a:xfrm>
          <a:prstGeom prst="rect">
            <a:avLst/>
          </a:prstGeom>
          <a:noFill/>
          <a:ln/>
        </p:spPr>
        <p:txBody>
          <a:bodyPr wrap="none" lIns="0" tIns="0" rIns="0" bIns="0" rtlCol="0" anchor="t"/>
          <a:lstStyle/>
          <a:p>
            <a:pPr marL="0" indent="0" algn="l">
              <a:lnSpc>
                <a:spcPts val="2750"/>
              </a:lnSpc>
              <a:buNone/>
            </a:pPr>
            <a:r>
              <a:rPr lang="en-US" sz="2800" b="1" dirty="0">
                <a:solidFill>
                  <a:srgbClr val="0070C0"/>
                </a:solidFill>
                <a:latin typeface="Arial" panose="020B0604020202020204" pitchFamily="34" charset="0"/>
                <a:ea typeface="Spline Sans Bold" pitchFamily="34" charset="-122"/>
                <a:cs typeface="Arial" panose="020B0604020202020204" pitchFamily="34" charset="0"/>
              </a:rPr>
              <a:t>Insights:</a:t>
            </a:r>
            <a:endParaRPr lang="en-US" sz="2800" dirty="0">
              <a:solidFill>
                <a:srgbClr val="0070C0"/>
              </a:solidFill>
              <a:latin typeface="Arial" panose="020B0604020202020204" pitchFamily="34" charset="0"/>
              <a:cs typeface="Arial" panose="020B0604020202020204" pitchFamily="34" charset="0"/>
            </a:endParaRPr>
          </a:p>
        </p:txBody>
      </p:sp>
      <p:sp>
        <p:nvSpPr>
          <p:cNvPr id="6" name="Text 4"/>
          <p:cNvSpPr/>
          <p:nvPr/>
        </p:nvSpPr>
        <p:spPr>
          <a:xfrm>
            <a:off x="388694" y="4969578"/>
            <a:ext cx="6926506" cy="2417445"/>
          </a:xfrm>
          <a:prstGeom prst="rect">
            <a:avLst/>
          </a:prstGeom>
          <a:noFill/>
          <a:ln/>
        </p:spPr>
        <p:txBody>
          <a:bodyPr wrap="square" lIns="0" tIns="0" rIns="0" bIns="0" rtlCol="0" anchor="t"/>
          <a:lstStyle/>
          <a:p>
            <a:pPr marL="0" indent="0" algn="l">
              <a:lnSpc>
                <a:spcPct val="150000"/>
              </a:lnSpc>
              <a:buNone/>
            </a:pPr>
            <a:r>
              <a:rPr lang="en-US" sz="2800" dirty="0">
                <a:solidFill>
                  <a:srgbClr val="E0E4E6"/>
                </a:solidFill>
                <a:latin typeface="Arial" panose="020B0604020202020204" pitchFamily="34" charset="0"/>
                <a:ea typeface="Barlow" pitchFamily="34" charset="-122"/>
                <a:cs typeface="Arial" panose="020B0604020202020204" pitchFamily="34" charset="0"/>
              </a:rPr>
              <a:t>This dashboard highlights a rich geographic representation of customer segments, with an average digital score of 1.00 across various regions. </a:t>
            </a:r>
          </a:p>
          <a:p>
            <a:pPr marL="0" indent="0" algn="l">
              <a:lnSpc>
                <a:spcPct val="150000"/>
              </a:lnSpc>
              <a:buNone/>
            </a:pPr>
            <a:endParaRPr lang="en-US" sz="2800" dirty="0">
              <a:solidFill>
                <a:srgbClr val="E0E4E6"/>
              </a:solidFill>
              <a:latin typeface="Arial" panose="020B0604020202020204" pitchFamily="34" charset="0"/>
              <a:ea typeface="Barlow" pitchFamily="34" charset="-122"/>
              <a:cs typeface="Arial" panose="020B0604020202020204" pitchFamily="34" charset="0"/>
            </a:endParaRPr>
          </a:p>
          <a:p>
            <a:pPr marL="0" indent="0" algn="l">
              <a:lnSpc>
                <a:spcPct val="150000"/>
              </a:lnSpc>
              <a:buNone/>
            </a:pPr>
            <a:r>
              <a:rPr lang="en-US" sz="2800" dirty="0">
                <a:solidFill>
                  <a:srgbClr val="E0E4E6"/>
                </a:solidFill>
                <a:latin typeface="Arial" panose="020B0604020202020204" pitchFamily="34" charset="0"/>
                <a:ea typeface="Barlow" pitchFamily="34" charset="-122"/>
                <a:cs typeface="Arial" panose="020B0604020202020204" pitchFamily="34" charset="0"/>
              </a:rPr>
              <a:t>The segmentation analysis shows a promising distribution, emphasizing that high spenders predominantly reside in urban areas such as Abuja and Lagos.</a:t>
            </a:r>
            <a:endParaRPr lang="en-US" sz="2800" dirty="0">
              <a:latin typeface="Arial" panose="020B0604020202020204" pitchFamily="34" charset="0"/>
              <a:cs typeface="Arial" panose="020B0604020202020204" pitchFamily="34" charset="0"/>
            </a:endParaRPr>
          </a:p>
        </p:txBody>
      </p:sp>
      <p:sp>
        <p:nvSpPr>
          <p:cNvPr id="7" name="Shape 5"/>
          <p:cNvSpPr/>
          <p:nvPr/>
        </p:nvSpPr>
        <p:spPr>
          <a:xfrm>
            <a:off x="7448668" y="227365"/>
            <a:ext cx="6926505" cy="9526129"/>
          </a:xfrm>
          <a:prstGeom prst="roundRect">
            <a:avLst>
              <a:gd name="adj" fmla="val 9311"/>
            </a:avLst>
          </a:prstGeom>
          <a:solidFill>
            <a:schemeClr val="accent1">
              <a:lumMod val="75000"/>
              <a:alpha val="75000"/>
            </a:schemeClr>
          </a:solidFill>
          <a:ln/>
        </p:spPr>
      </p:sp>
      <p:sp>
        <p:nvSpPr>
          <p:cNvPr id="8" name="Text 6"/>
          <p:cNvSpPr/>
          <p:nvPr/>
        </p:nvSpPr>
        <p:spPr>
          <a:xfrm>
            <a:off x="7685032" y="486295"/>
            <a:ext cx="2797373" cy="349687"/>
          </a:xfrm>
          <a:prstGeom prst="rect">
            <a:avLst/>
          </a:prstGeom>
          <a:noFill/>
          <a:ln/>
        </p:spPr>
        <p:txBody>
          <a:bodyPr wrap="none" lIns="0" tIns="0" rIns="0" bIns="0" rtlCol="0" anchor="t"/>
          <a:lstStyle/>
          <a:p>
            <a:pPr marL="0" indent="0" algn="l">
              <a:lnSpc>
                <a:spcPts val="2750"/>
              </a:lnSpc>
              <a:buNone/>
            </a:pPr>
            <a:r>
              <a:rPr lang="en-US" sz="3200" b="1" dirty="0">
                <a:solidFill>
                  <a:srgbClr val="FFFF00"/>
                </a:solidFill>
                <a:latin typeface="Arial" panose="020B0604020202020204" pitchFamily="34" charset="0"/>
                <a:ea typeface="Spline Sans Bold" pitchFamily="34" charset="-122"/>
                <a:cs typeface="Arial" panose="020B0604020202020204" pitchFamily="34" charset="0"/>
              </a:rPr>
              <a:t>Recommendations</a:t>
            </a:r>
            <a:r>
              <a:rPr lang="en-US" sz="2200" b="1" dirty="0">
                <a:solidFill>
                  <a:srgbClr val="FFFF00"/>
                </a:solidFill>
                <a:latin typeface="Arial" panose="020B0604020202020204" pitchFamily="34" charset="0"/>
                <a:ea typeface="Spline Sans Bold" pitchFamily="34" charset="-122"/>
                <a:cs typeface="Arial" panose="020B0604020202020204" pitchFamily="34" charset="0"/>
              </a:rPr>
              <a:t>:</a:t>
            </a:r>
            <a:endParaRPr lang="en-US" sz="2200" dirty="0">
              <a:solidFill>
                <a:srgbClr val="FFFF00"/>
              </a:solidFill>
              <a:latin typeface="Arial" panose="020B0604020202020204" pitchFamily="34" charset="0"/>
              <a:cs typeface="Arial" panose="020B0604020202020204" pitchFamily="34" charset="0"/>
            </a:endParaRPr>
          </a:p>
        </p:txBody>
      </p:sp>
      <p:sp>
        <p:nvSpPr>
          <p:cNvPr id="9" name="Text 7"/>
          <p:cNvSpPr/>
          <p:nvPr/>
        </p:nvSpPr>
        <p:spPr>
          <a:xfrm>
            <a:off x="7589638" y="1054545"/>
            <a:ext cx="6652068" cy="2417445"/>
          </a:xfrm>
          <a:prstGeom prst="rect">
            <a:avLst/>
          </a:prstGeom>
          <a:noFill/>
          <a:ln/>
        </p:spPr>
        <p:txBody>
          <a:bodyPr wrap="square" lIns="0" tIns="0" rIns="0" bIns="0" rtlCol="0" anchor="t"/>
          <a:lstStyle/>
          <a:p>
            <a:pPr marL="0" indent="0" algn="just">
              <a:buNone/>
            </a:pPr>
            <a:r>
              <a:rPr lang="en-US" sz="2800" dirty="0">
                <a:solidFill>
                  <a:schemeClr val="bg1"/>
                </a:solidFill>
                <a:latin typeface="Arial" panose="020B0604020202020204" pitchFamily="34" charset="0"/>
                <a:ea typeface="Barlow" pitchFamily="34" charset="-122"/>
                <a:cs typeface="Arial" panose="020B0604020202020204" pitchFamily="34" charset="0"/>
              </a:rPr>
              <a:t>To capitalize on this insight, a localized marketing strategy should be developed, focusing on urban centers where high spenders are concentrated. </a:t>
            </a:r>
          </a:p>
          <a:p>
            <a:pPr marL="0" indent="0" algn="just">
              <a:buNone/>
            </a:pPr>
            <a:endParaRPr lang="en-US" sz="2800" dirty="0">
              <a:solidFill>
                <a:schemeClr val="bg1"/>
              </a:solidFill>
              <a:latin typeface="Arial" panose="020B0604020202020204" pitchFamily="34" charset="0"/>
              <a:ea typeface="Barlow" pitchFamily="34" charset="-122"/>
              <a:cs typeface="Arial" panose="020B0604020202020204" pitchFamily="34" charset="0"/>
            </a:endParaRPr>
          </a:p>
          <a:p>
            <a:pPr marL="0" indent="0" algn="just">
              <a:buNone/>
            </a:pPr>
            <a:r>
              <a:rPr lang="en-US" sz="2800" dirty="0">
                <a:solidFill>
                  <a:schemeClr val="bg1"/>
                </a:solidFill>
                <a:latin typeface="Arial" panose="020B0604020202020204" pitchFamily="34" charset="0"/>
                <a:ea typeface="Barlow" pitchFamily="34" charset="-122"/>
                <a:cs typeface="Arial" panose="020B0604020202020204" pitchFamily="34" charset="0"/>
              </a:rPr>
              <a:t>Investing in digital tools to improve service delivery in these regions could strengthen customer loyalty and boost expenditure</a:t>
            </a:r>
            <a:r>
              <a:rPr lang="en-US" sz="2400" dirty="0">
                <a:solidFill>
                  <a:schemeClr val="bg1"/>
                </a:solidFill>
                <a:latin typeface="Arial" panose="020B0604020202020204" pitchFamily="34" charset="0"/>
                <a:ea typeface="Barlow" pitchFamily="34" charset="-122"/>
                <a:cs typeface="Arial" panose="020B0604020202020204" pitchFamily="34" charset="0"/>
              </a:rPr>
              <a:t>.</a:t>
            </a:r>
            <a:endParaRPr lang="en-US" sz="2400" dirty="0">
              <a:solidFill>
                <a:schemeClr val="bg1"/>
              </a:solidFill>
              <a:latin typeface="Arial" panose="020B0604020202020204" pitchFamily="34" charset="0"/>
              <a:cs typeface="Arial" panose="020B0604020202020204" pitchFamily="34" charset="0"/>
            </a:endParaRPr>
          </a:p>
        </p:txBody>
      </p:sp>
      <p:sp>
        <p:nvSpPr>
          <p:cNvPr id="10" name="Text 8"/>
          <p:cNvSpPr/>
          <p:nvPr/>
        </p:nvSpPr>
        <p:spPr>
          <a:xfrm>
            <a:off x="7700367" y="5289356"/>
            <a:ext cx="2797373" cy="349687"/>
          </a:xfrm>
          <a:prstGeom prst="rect">
            <a:avLst/>
          </a:prstGeom>
          <a:noFill/>
          <a:ln/>
        </p:spPr>
        <p:txBody>
          <a:bodyPr wrap="none" lIns="0" tIns="0" rIns="0" bIns="0" rtlCol="0" anchor="t"/>
          <a:lstStyle/>
          <a:p>
            <a:pPr marL="0" indent="0" algn="l">
              <a:lnSpc>
                <a:spcPts val="2750"/>
              </a:lnSpc>
              <a:buNone/>
            </a:pPr>
            <a:r>
              <a:rPr lang="en-US" sz="3200" b="1" dirty="0">
                <a:solidFill>
                  <a:srgbClr val="FFFF00"/>
                </a:solidFill>
                <a:latin typeface="Arial" panose="020B0604020202020204" pitchFamily="34" charset="0"/>
                <a:ea typeface="Spline Sans Bold" pitchFamily="34" charset="-122"/>
                <a:cs typeface="Arial" panose="020B0604020202020204" pitchFamily="34" charset="0"/>
              </a:rPr>
              <a:t>Conclusions</a:t>
            </a:r>
            <a:r>
              <a:rPr lang="en-US" sz="3200" b="1" dirty="0">
                <a:solidFill>
                  <a:schemeClr val="bg1"/>
                </a:solidFill>
                <a:latin typeface="Arial" panose="020B0604020202020204" pitchFamily="34" charset="0"/>
                <a:ea typeface="Spline Sans Bold" pitchFamily="34" charset="-122"/>
                <a:cs typeface="Arial" panose="020B0604020202020204" pitchFamily="34" charset="0"/>
              </a:rPr>
              <a:t>:</a:t>
            </a:r>
            <a:endParaRPr lang="en-US" sz="3200" dirty="0">
              <a:solidFill>
                <a:schemeClr val="bg1"/>
              </a:solidFill>
              <a:latin typeface="Arial" panose="020B0604020202020204" pitchFamily="34" charset="0"/>
              <a:cs typeface="Arial" panose="020B0604020202020204" pitchFamily="34" charset="0"/>
            </a:endParaRPr>
          </a:p>
        </p:txBody>
      </p:sp>
      <p:sp>
        <p:nvSpPr>
          <p:cNvPr id="11" name="Text 9"/>
          <p:cNvSpPr/>
          <p:nvPr/>
        </p:nvSpPr>
        <p:spPr>
          <a:xfrm>
            <a:off x="7700367" y="5773510"/>
            <a:ext cx="6541339" cy="4426097"/>
          </a:xfrm>
          <a:prstGeom prst="rect">
            <a:avLst/>
          </a:prstGeom>
          <a:noFill/>
          <a:ln/>
        </p:spPr>
        <p:txBody>
          <a:bodyPr wrap="square" lIns="0" tIns="0" rIns="0" bIns="0" rtlCol="0" anchor="t"/>
          <a:lstStyle/>
          <a:p>
            <a:pPr marL="0" indent="0" algn="l">
              <a:buNone/>
            </a:pPr>
            <a:r>
              <a:rPr lang="en-US" sz="2800" dirty="0">
                <a:solidFill>
                  <a:schemeClr val="bg1"/>
                </a:solidFill>
                <a:latin typeface="Arial" panose="020B0604020202020204" pitchFamily="34" charset="0"/>
                <a:ea typeface="Barlow" pitchFamily="34" charset="-122"/>
                <a:cs typeface="Arial" panose="020B0604020202020204" pitchFamily="34" charset="0"/>
              </a:rPr>
              <a:t>Focusing efforts on high-spend areas while ensuring accessibility for lower segments can maintain balanced growth across customer groups. </a:t>
            </a:r>
          </a:p>
          <a:p>
            <a:pPr marL="0" indent="0" algn="l">
              <a:buNone/>
            </a:pPr>
            <a:endParaRPr lang="en-US" sz="1200" dirty="0">
              <a:solidFill>
                <a:schemeClr val="bg1"/>
              </a:solidFill>
              <a:latin typeface="Arial" panose="020B0604020202020204" pitchFamily="34" charset="0"/>
              <a:ea typeface="Barlow" pitchFamily="34" charset="-122"/>
              <a:cs typeface="Arial" panose="020B0604020202020204" pitchFamily="34" charset="0"/>
            </a:endParaRPr>
          </a:p>
          <a:p>
            <a:pPr marL="0" indent="0" algn="l">
              <a:buNone/>
            </a:pPr>
            <a:endParaRPr lang="en-US" sz="1200" dirty="0">
              <a:solidFill>
                <a:schemeClr val="bg1"/>
              </a:solidFill>
              <a:latin typeface="Arial" panose="020B0604020202020204" pitchFamily="34" charset="0"/>
              <a:ea typeface="Barlow" pitchFamily="34" charset="-122"/>
              <a:cs typeface="Arial" panose="020B0604020202020204" pitchFamily="34" charset="0"/>
            </a:endParaRPr>
          </a:p>
          <a:p>
            <a:pPr marL="0" indent="0" algn="l">
              <a:buNone/>
            </a:pPr>
            <a:r>
              <a:rPr lang="en-US" sz="2800" dirty="0">
                <a:solidFill>
                  <a:schemeClr val="bg1"/>
                </a:solidFill>
                <a:latin typeface="Arial" panose="020B0604020202020204" pitchFamily="34" charset="0"/>
                <a:ea typeface="Barlow" pitchFamily="34" charset="-122"/>
                <a:cs typeface="Arial" panose="020B0604020202020204" pitchFamily="34" charset="0"/>
              </a:rPr>
              <a:t>By embracing targeted strategies, the potential for increased market penetration and customer satisfaction will be significantly enhanced</a:t>
            </a:r>
            <a:r>
              <a:rPr lang="en-US" sz="2400" dirty="0">
                <a:solidFill>
                  <a:schemeClr val="bg1"/>
                </a:solidFill>
                <a:latin typeface="Arial" panose="020B0604020202020204" pitchFamily="34" charset="0"/>
                <a:ea typeface="Barlow" pitchFamily="34" charset="-122"/>
                <a:cs typeface="Arial" panose="020B0604020202020204" pitchFamily="34" charset="0"/>
              </a:rPr>
              <a:t>.</a:t>
            </a:r>
            <a:endParaRPr lang="en-US" sz="2400" dirty="0">
              <a:solidFill>
                <a:schemeClr val="bg1"/>
              </a:solidFill>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E28E660C-4904-D5AD-0ACA-470EE303834F}"/>
              </a:ext>
            </a:extLst>
          </p:cNvPr>
          <p:cNvPicPr>
            <a:picLocks noChangeAspect="1"/>
          </p:cNvPicPr>
          <p:nvPr/>
        </p:nvPicPr>
        <p:blipFill>
          <a:blip r:embed="rId3"/>
          <a:stretch>
            <a:fillRect/>
          </a:stretch>
        </p:blipFill>
        <p:spPr>
          <a:xfrm>
            <a:off x="11887200" y="9753494"/>
            <a:ext cx="2981202" cy="121930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EB285D1-22E7-AAFF-76A8-F433BA19C90D}"/>
              </a:ext>
            </a:extLst>
          </p:cNvPr>
          <p:cNvSpPr/>
          <p:nvPr/>
        </p:nvSpPr>
        <p:spPr>
          <a:xfrm>
            <a:off x="12825046" y="10386646"/>
            <a:ext cx="1688124" cy="445679"/>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 name="Text 0"/>
          <p:cNvSpPr/>
          <p:nvPr/>
        </p:nvSpPr>
        <p:spPr>
          <a:xfrm>
            <a:off x="412140" y="217802"/>
            <a:ext cx="7605117" cy="559356"/>
          </a:xfrm>
          <a:prstGeom prst="rect">
            <a:avLst/>
          </a:prstGeom>
          <a:noFill/>
          <a:ln/>
        </p:spPr>
        <p:txBody>
          <a:bodyPr wrap="none" lIns="0" tIns="0" rIns="0" bIns="0" rtlCol="0" anchor="t"/>
          <a:lstStyle/>
          <a:p>
            <a:pPr marL="0" indent="0" algn="l">
              <a:lnSpc>
                <a:spcPts val="4400"/>
              </a:lnSpc>
              <a:buNone/>
            </a:pPr>
            <a:r>
              <a:rPr lang="en-US" sz="3600" b="1" dirty="0">
                <a:solidFill>
                  <a:srgbClr val="F0FCFF"/>
                </a:solidFill>
                <a:latin typeface="Arial" panose="020B0604020202020204" pitchFamily="34" charset="0"/>
                <a:ea typeface="Spline Sans Bold" pitchFamily="34" charset="-122"/>
                <a:cs typeface="Arial" panose="020B0604020202020204" pitchFamily="34" charset="0"/>
              </a:rPr>
              <a:t>Digital Transformation</a:t>
            </a:r>
            <a:endParaRPr lang="en-US" sz="3600" dirty="0">
              <a:latin typeface="Arial" panose="020B0604020202020204" pitchFamily="34" charset="0"/>
              <a:cs typeface="Arial" panose="020B0604020202020204" pitchFamily="34" charset="0"/>
            </a:endParaRPr>
          </a:p>
        </p:txBody>
      </p:sp>
      <p:sp>
        <p:nvSpPr>
          <p:cNvPr id="3" name="Text 1"/>
          <p:cNvSpPr/>
          <p:nvPr/>
        </p:nvSpPr>
        <p:spPr>
          <a:xfrm>
            <a:off x="412140" y="1051935"/>
            <a:ext cx="2797373" cy="349687"/>
          </a:xfrm>
          <a:prstGeom prst="rect">
            <a:avLst/>
          </a:prstGeom>
          <a:noFill/>
          <a:ln/>
        </p:spPr>
        <p:txBody>
          <a:bodyPr wrap="none" lIns="0" tIns="0" rIns="0" bIns="0" rtlCol="0" anchor="t"/>
          <a:lstStyle/>
          <a:p>
            <a:pPr marL="0" indent="0" algn="l">
              <a:lnSpc>
                <a:spcPts val="2750"/>
              </a:lnSpc>
              <a:buNone/>
            </a:pPr>
            <a:r>
              <a:rPr lang="en-US" sz="3200" b="1" dirty="0">
                <a:solidFill>
                  <a:srgbClr val="FFC000"/>
                </a:solidFill>
                <a:latin typeface="Arial" panose="020B0604020202020204" pitchFamily="34" charset="0"/>
                <a:ea typeface="Spline Sans Bold" pitchFamily="34" charset="-122"/>
                <a:cs typeface="Arial" panose="020B0604020202020204" pitchFamily="34" charset="0"/>
              </a:rPr>
              <a:t>Key Metrics:</a:t>
            </a:r>
            <a:endParaRPr lang="en-US" sz="3200" dirty="0">
              <a:solidFill>
                <a:srgbClr val="FFC000"/>
              </a:solidFill>
              <a:latin typeface="Arial" panose="020B0604020202020204" pitchFamily="34" charset="0"/>
              <a:cs typeface="Arial" panose="020B0604020202020204" pitchFamily="34" charset="0"/>
            </a:endParaRPr>
          </a:p>
        </p:txBody>
      </p:sp>
      <p:sp>
        <p:nvSpPr>
          <p:cNvPr id="4" name="Text 2"/>
          <p:cNvSpPr/>
          <p:nvPr/>
        </p:nvSpPr>
        <p:spPr>
          <a:xfrm>
            <a:off x="412140" y="1966838"/>
            <a:ext cx="6489502" cy="1611301"/>
          </a:xfrm>
          <a:prstGeom prst="rect">
            <a:avLst/>
          </a:prstGeom>
          <a:noFill/>
          <a:ln/>
        </p:spPr>
        <p:txBody>
          <a:bodyPr wrap="square" lIns="0" tIns="0" rIns="0" bIns="0" rtlCol="0" anchor="t"/>
          <a:lstStyle/>
          <a:p>
            <a:pPr marL="342900" indent="-342900" algn="l">
              <a:lnSpc>
                <a:spcPct val="150000"/>
              </a:lnSpc>
              <a:buSzPct val="100000"/>
              <a:buChar char="•"/>
            </a:pPr>
            <a:r>
              <a:rPr lang="en-US" sz="2800" dirty="0">
                <a:solidFill>
                  <a:srgbClr val="E0E4E6"/>
                </a:solidFill>
                <a:latin typeface="Arial" panose="020B0604020202020204" pitchFamily="34" charset="0"/>
                <a:ea typeface="Barlow" pitchFamily="34" charset="-122"/>
                <a:cs typeface="Arial" panose="020B0604020202020204" pitchFamily="34" charset="0"/>
              </a:rPr>
              <a:t>Mobile App Usage Rate: 0.25</a:t>
            </a:r>
            <a:endParaRPr lang="en-US" sz="2800" dirty="0">
              <a:latin typeface="Arial" panose="020B0604020202020204" pitchFamily="34" charset="0"/>
              <a:cs typeface="Arial" panose="020B0604020202020204" pitchFamily="34" charset="0"/>
            </a:endParaRPr>
          </a:p>
          <a:p>
            <a:pPr marL="342900" indent="-342900" algn="l">
              <a:lnSpc>
                <a:spcPct val="150000"/>
              </a:lnSpc>
              <a:buSzPct val="100000"/>
              <a:buChar char="•"/>
            </a:pPr>
            <a:r>
              <a:rPr lang="en-US" sz="2800" dirty="0">
                <a:solidFill>
                  <a:srgbClr val="E0E4E6"/>
                </a:solidFill>
                <a:latin typeface="Arial" panose="020B0604020202020204" pitchFamily="34" charset="0"/>
                <a:ea typeface="Barlow" pitchFamily="34" charset="-122"/>
                <a:cs typeface="Arial" panose="020B0604020202020204" pitchFamily="34" charset="0"/>
              </a:rPr>
              <a:t>Average Digital Adoption Score: 0.26</a:t>
            </a:r>
            <a:endParaRPr lang="en-US" sz="2800" dirty="0">
              <a:latin typeface="Arial" panose="020B0604020202020204" pitchFamily="34" charset="0"/>
              <a:cs typeface="Arial" panose="020B0604020202020204" pitchFamily="34" charset="0"/>
            </a:endParaRPr>
          </a:p>
        </p:txBody>
      </p:sp>
      <p:sp>
        <p:nvSpPr>
          <p:cNvPr id="5" name="Text 3"/>
          <p:cNvSpPr/>
          <p:nvPr/>
        </p:nvSpPr>
        <p:spPr>
          <a:xfrm>
            <a:off x="412139" y="3625572"/>
            <a:ext cx="2797373" cy="349687"/>
          </a:xfrm>
          <a:prstGeom prst="rect">
            <a:avLst/>
          </a:prstGeom>
          <a:noFill/>
          <a:ln/>
        </p:spPr>
        <p:txBody>
          <a:bodyPr wrap="none" lIns="0" tIns="0" rIns="0" bIns="0" rtlCol="0" anchor="t"/>
          <a:lstStyle/>
          <a:p>
            <a:pPr marL="0" indent="0" algn="l">
              <a:lnSpc>
                <a:spcPts val="2750"/>
              </a:lnSpc>
              <a:buNone/>
            </a:pPr>
            <a:r>
              <a:rPr lang="en-US" sz="2800" b="1" dirty="0">
                <a:solidFill>
                  <a:srgbClr val="FFC000"/>
                </a:solidFill>
                <a:latin typeface="Arial" panose="020B0604020202020204" pitchFamily="34" charset="0"/>
                <a:ea typeface="Spline Sans Bold" pitchFamily="34" charset="-122"/>
                <a:cs typeface="Arial" panose="020B0604020202020204" pitchFamily="34" charset="0"/>
              </a:rPr>
              <a:t>Insights</a:t>
            </a:r>
            <a:r>
              <a:rPr lang="en-US" sz="2200" b="1" dirty="0">
                <a:solidFill>
                  <a:srgbClr val="FFC000"/>
                </a:solidFill>
                <a:latin typeface="Arial" panose="020B0604020202020204" pitchFamily="34" charset="0"/>
                <a:ea typeface="Spline Sans Bold" pitchFamily="34" charset="-122"/>
                <a:cs typeface="Arial" panose="020B0604020202020204" pitchFamily="34" charset="0"/>
              </a:rPr>
              <a:t>:</a:t>
            </a:r>
            <a:endParaRPr lang="en-US" sz="2200" dirty="0">
              <a:solidFill>
                <a:srgbClr val="FFC000"/>
              </a:solidFill>
              <a:latin typeface="Arial" panose="020B0604020202020204" pitchFamily="34" charset="0"/>
              <a:cs typeface="Arial" panose="020B0604020202020204" pitchFamily="34" charset="0"/>
            </a:endParaRPr>
          </a:p>
        </p:txBody>
      </p:sp>
      <p:sp>
        <p:nvSpPr>
          <p:cNvPr id="6" name="Text 4"/>
          <p:cNvSpPr/>
          <p:nvPr/>
        </p:nvSpPr>
        <p:spPr>
          <a:xfrm>
            <a:off x="323827" y="4118918"/>
            <a:ext cx="6127075" cy="2417445"/>
          </a:xfrm>
          <a:prstGeom prst="rect">
            <a:avLst/>
          </a:prstGeom>
          <a:noFill/>
          <a:ln/>
        </p:spPr>
        <p:txBody>
          <a:bodyPr wrap="square" lIns="0" tIns="0" rIns="0" bIns="0" rtlCol="0" anchor="t"/>
          <a:lstStyle/>
          <a:p>
            <a:pPr marL="0" indent="0" algn="l">
              <a:lnSpc>
                <a:spcPct val="150000"/>
              </a:lnSpc>
              <a:buNone/>
            </a:pPr>
            <a:r>
              <a:rPr lang="en-US" sz="2800" dirty="0">
                <a:solidFill>
                  <a:srgbClr val="E0E4E6"/>
                </a:solidFill>
                <a:latin typeface="Arial" panose="020B0604020202020204" pitchFamily="34" charset="0"/>
                <a:ea typeface="Barlow" pitchFamily="34" charset="-122"/>
                <a:cs typeface="Arial" panose="020B0604020202020204" pitchFamily="34" charset="0"/>
              </a:rPr>
              <a:t>With a mobile app usage statistic of 0.25 and digital adoption showing an average score of 0.26, it is evident that there's a critical need for improved digital engagement. </a:t>
            </a:r>
          </a:p>
          <a:p>
            <a:pPr marL="0" indent="0" algn="l">
              <a:lnSpc>
                <a:spcPct val="150000"/>
              </a:lnSpc>
              <a:buNone/>
            </a:pPr>
            <a:endParaRPr lang="en-US" sz="2800" dirty="0">
              <a:solidFill>
                <a:srgbClr val="E0E4E6"/>
              </a:solidFill>
              <a:latin typeface="Arial" panose="020B0604020202020204" pitchFamily="34" charset="0"/>
              <a:ea typeface="Barlow" pitchFamily="34" charset="-122"/>
              <a:cs typeface="Arial" panose="020B0604020202020204" pitchFamily="34" charset="0"/>
            </a:endParaRPr>
          </a:p>
          <a:p>
            <a:pPr marL="0" indent="0" algn="l">
              <a:lnSpc>
                <a:spcPct val="150000"/>
              </a:lnSpc>
              <a:buNone/>
            </a:pPr>
            <a:r>
              <a:rPr lang="en-US" sz="2800" dirty="0">
                <a:solidFill>
                  <a:srgbClr val="E0E4E6"/>
                </a:solidFill>
                <a:latin typeface="Arial" panose="020B0604020202020204" pitchFamily="34" charset="0"/>
                <a:ea typeface="Barlow" pitchFamily="34" charset="-122"/>
                <a:cs typeface="Arial" panose="020B0604020202020204" pitchFamily="34" charset="0"/>
              </a:rPr>
              <a:t>The transactional channel distribution favors traditional methods, suggesting a reluctance from customers to embrace digital platforms fully.</a:t>
            </a:r>
            <a:endParaRPr lang="en-US" sz="2800" dirty="0">
              <a:latin typeface="Arial" panose="020B0604020202020204" pitchFamily="34" charset="0"/>
              <a:cs typeface="Arial" panose="020B0604020202020204" pitchFamily="34" charset="0"/>
            </a:endParaRPr>
          </a:p>
        </p:txBody>
      </p:sp>
      <p:sp>
        <p:nvSpPr>
          <p:cNvPr id="7" name="Shape 5"/>
          <p:cNvSpPr/>
          <p:nvPr/>
        </p:nvSpPr>
        <p:spPr>
          <a:xfrm>
            <a:off x="6635262" y="217802"/>
            <a:ext cx="7835433" cy="9535692"/>
          </a:xfrm>
          <a:prstGeom prst="roundRect">
            <a:avLst>
              <a:gd name="adj" fmla="val 9494"/>
            </a:avLst>
          </a:prstGeom>
          <a:solidFill>
            <a:srgbClr val="37A7E7">
              <a:alpha val="75000"/>
            </a:srgbClr>
          </a:solidFill>
          <a:ln/>
        </p:spPr>
      </p:sp>
      <p:sp>
        <p:nvSpPr>
          <p:cNvPr id="8" name="Text 6"/>
          <p:cNvSpPr/>
          <p:nvPr/>
        </p:nvSpPr>
        <p:spPr>
          <a:xfrm>
            <a:off x="7047916" y="727058"/>
            <a:ext cx="2797373" cy="349687"/>
          </a:xfrm>
          <a:prstGeom prst="rect">
            <a:avLst/>
          </a:prstGeom>
          <a:noFill/>
          <a:ln/>
        </p:spPr>
        <p:txBody>
          <a:bodyPr wrap="none" lIns="0" tIns="0" rIns="0" bIns="0" rtlCol="0" anchor="t"/>
          <a:lstStyle/>
          <a:p>
            <a:pPr marL="0" indent="0" algn="l">
              <a:lnSpc>
                <a:spcPts val="2750"/>
              </a:lnSpc>
              <a:buNone/>
            </a:pPr>
            <a:r>
              <a:rPr lang="en-US" sz="3600" b="1" dirty="0">
                <a:solidFill>
                  <a:schemeClr val="bg1"/>
                </a:solidFill>
                <a:latin typeface="Arial" panose="020B0604020202020204" pitchFamily="34" charset="0"/>
                <a:ea typeface="Spline Sans Bold" pitchFamily="34" charset="-122"/>
                <a:cs typeface="Arial" panose="020B0604020202020204" pitchFamily="34" charset="0"/>
              </a:rPr>
              <a:t>Recommendations</a:t>
            </a:r>
            <a:r>
              <a:rPr lang="en-US" sz="3200" b="1" dirty="0">
                <a:solidFill>
                  <a:schemeClr val="bg1"/>
                </a:solidFill>
                <a:latin typeface="Arial" panose="020B0604020202020204" pitchFamily="34" charset="0"/>
                <a:ea typeface="Spline Sans Bold" pitchFamily="34" charset="-122"/>
                <a:cs typeface="Arial" panose="020B0604020202020204" pitchFamily="34" charset="0"/>
              </a:rPr>
              <a:t>:</a:t>
            </a:r>
            <a:endParaRPr lang="en-US" sz="3200" dirty="0">
              <a:solidFill>
                <a:schemeClr val="bg1"/>
              </a:solidFill>
              <a:latin typeface="Arial" panose="020B0604020202020204" pitchFamily="34" charset="0"/>
              <a:cs typeface="Arial" panose="020B0604020202020204" pitchFamily="34" charset="0"/>
            </a:endParaRPr>
          </a:p>
        </p:txBody>
      </p:sp>
      <p:sp>
        <p:nvSpPr>
          <p:cNvPr id="9" name="Text 7"/>
          <p:cNvSpPr/>
          <p:nvPr/>
        </p:nvSpPr>
        <p:spPr>
          <a:xfrm>
            <a:off x="7047915" y="1522424"/>
            <a:ext cx="7132258" cy="2014538"/>
          </a:xfrm>
          <a:prstGeom prst="rect">
            <a:avLst/>
          </a:prstGeom>
          <a:noFill/>
          <a:ln/>
        </p:spPr>
        <p:txBody>
          <a:bodyPr wrap="square" lIns="0" tIns="0" rIns="0" bIns="0" rtlCol="0" anchor="t"/>
          <a:lstStyle/>
          <a:p>
            <a:pPr marL="0" indent="0" algn="l">
              <a:buNone/>
            </a:pPr>
            <a:r>
              <a:rPr lang="en-US" sz="2800" dirty="0">
                <a:solidFill>
                  <a:srgbClr val="000000"/>
                </a:solidFill>
                <a:latin typeface="Arial" panose="020B0604020202020204" pitchFamily="34" charset="0"/>
                <a:ea typeface="Barlow" pitchFamily="34" charset="-122"/>
                <a:cs typeface="Arial" panose="020B0604020202020204" pitchFamily="34" charset="0"/>
              </a:rPr>
              <a:t>To drive digital adoption, investing in user-friendly mobile applications and marketing initiatives that educate customers on the benefits of digital transactions is vital. </a:t>
            </a:r>
          </a:p>
          <a:p>
            <a:pPr marL="0" indent="0" algn="l">
              <a:buNone/>
            </a:pPr>
            <a:endParaRPr lang="en-US" sz="2800" dirty="0">
              <a:solidFill>
                <a:srgbClr val="000000"/>
              </a:solidFill>
              <a:latin typeface="Arial" panose="020B0604020202020204" pitchFamily="34" charset="0"/>
              <a:ea typeface="Barlow" pitchFamily="34" charset="-122"/>
              <a:cs typeface="Arial" panose="020B0604020202020204" pitchFamily="34" charset="0"/>
            </a:endParaRPr>
          </a:p>
          <a:p>
            <a:pPr marL="0" indent="0" algn="l">
              <a:buNone/>
            </a:pPr>
            <a:r>
              <a:rPr lang="en-US" sz="2800" dirty="0">
                <a:solidFill>
                  <a:srgbClr val="000000"/>
                </a:solidFill>
                <a:latin typeface="Arial" panose="020B0604020202020204" pitchFamily="34" charset="0"/>
                <a:ea typeface="Barlow" pitchFamily="34" charset="-122"/>
                <a:cs typeface="Arial" panose="020B0604020202020204" pitchFamily="34" charset="0"/>
              </a:rPr>
              <a:t>Consider offering incentives for using the app, such as reduced fees or loyalty points.</a:t>
            </a:r>
          </a:p>
          <a:p>
            <a:pPr marL="0" indent="0" algn="l">
              <a:buNone/>
            </a:pPr>
            <a:endParaRPr lang="en-US" sz="2800" dirty="0">
              <a:solidFill>
                <a:srgbClr val="000000"/>
              </a:solidFill>
              <a:latin typeface="Arial" panose="020B0604020202020204" pitchFamily="34" charset="0"/>
              <a:cs typeface="Arial" panose="020B0604020202020204" pitchFamily="34" charset="0"/>
            </a:endParaRPr>
          </a:p>
          <a:p>
            <a:pPr marL="0" indent="0" algn="l">
              <a:buNone/>
            </a:pPr>
            <a:endParaRPr lang="en-US" sz="2800" dirty="0">
              <a:latin typeface="Arial" panose="020B0604020202020204" pitchFamily="34" charset="0"/>
              <a:cs typeface="Arial" panose="020B0604020202020204" pitchFamily="34" charset="0"/>
            </a:endParaRPr>
          </a:p>
        </p:txBody>
      </p:sp>
      <p:sp>
        <p:nvSpPr>
          <p:cNvPr id="10" name="Text 8"/>
          <p:cNvSpPr/>
          <p:nvPr/>
        </p:nvSpPr>
        <p:spPr>
          <a:xfrm>
            <a:off x="7047915" y="5311556"/>
            <a:ext cx="2797373" cy="349687"/>
          </a:xfrm>
          <a:prstGeom prst="rect">
            <a:avLst/>
          </a:prstGeom>
          <a:noFill/>
          <a:ln/>
        </p:spPr>
        <p:txBody>
          <a:bodyPr wrap="none" lIns="0" tIns="0" rIns="0" bIns="0" rtlCol="0" anchor="t"/>
          <a:lstStyle/>
          <a:p>
            <a:pPr marL="0" indent="0" algn="l">
              <a:lnSpc>
                <a:spcPts val="2750"/>
              </a:lnSpc>
              <a:buNone/>
            </a:pPr>
            <a:r>
              <a:rPr lang="en-US" sz="3600" b="1" dirty="0">
                <a:solidFill>
                  <a:schemeClr val="bg1"/>
                </a:solidFill>
                <a:latin typeface="Arial" panose="020B0604020202020204" pitchFamily="34" charset="0"/>
                <a:ea typeface="Spline Sans Bold" pitchFamily="34" charset="-122"/>
                <a:cs typeface="Arial" panose="020B0604020202020204" pitchFamily="34" charset="0"/>
              </a:rPr>
              <a:t>Conclusions:</a:t>
            </a:r>
            <a:endParaRPr lang="en-US" sz="3600" dirty="0">
              <a:solidFill>
                <a:schemeClr val="bg1"/>
              </a:solidFill>
              <a:latin typeface="Arial" panose="020B0604020202020204" pitchFamily="34" charset="0"/>
              <a:cs typeface="Arial" panose="020B0604020202020204" pitchFamily="34" charset="0"/>
            </a:endParaRPr>
          </a:p>
        </p:txBody>
      </p:sp>
      <p:sp>
        <p:nvSpPr>
          <p:cNvPr id="11" name="Text 9"/>
          <p:cNvSpPr/>
          <p:nvPr/>
        </p:nvSpPr>
        <p:spPr>
          <a:xfrm>
            <a:off x="7068376" y="6025662"/>
            <a:ext cx="7132258" cy="2417445"/>
          </a:xfrm>
          <a:prstGeom prst="rect">
            <a:avLst/>
          </a:prstGeom>
          <a:noFill/>
          <a:ln/>
        </p:spPr>
        <p:txBody>
          <a:bodyPr wrap="square" lIns="0" tIns="0" rIns="0" bIns="0" rtlCol="0" anchor="t"/>
          <a:lstStyle/>
          <a:p>
            <a:pPr marL="0" indent="0" algn="l">
              <a:lnSpc>
                <a:spcPts val="3150"/>
              </a:lnSpc>
              <a:buNone/>
            </a:pPr>
            <a:r>
              <a:rPr lang="en-US" sz="2800" dirty="0">
                <a:solidFill>
                  <a:srgbClr val="000000"/>
                </a:solidFill>
                <a:latin typeface="Arial" panose="020B0604020202020204" pitchFamily="34" charset="0"/>
                <a:ea typeface="Barlow" pitchFamily="34" charset="-122"/>
                <a:cs typeface="Arial" panose="020B0604020202020204" pitchFamily="34" charset="0"/>
              </a:rPr>
              <a:t>Elevating the customer experience through digital platforms can enhance operational efficiency and customer satisfaction. </a:t>
            </a:r>
          </a:p>
          <a:p>
            <a:pPr marL="0" indent="0" algn="l">
              <a:lnSpc>
                <a:spcPts val="3150"/>
              </a:lnSpc>
              <a:buNone/>
            </a:pPr>
            <a:endParaRPr lang="en-US" sz="2800" dirty="0">
              <a:solidFill>
                <a:srgbClr val="000000"/>
              </a:solidFill>
              <a:latin typeface="Arial" panose="020B0604020202020204" pitchFamily="34" charset="0"/>
              <a:ea typeface="Barlow" pitchFamily="34" charset="-122"/>
              <a:cs typeface="Arial" panose="020B0604020202020204" pitchFamily="34" charset="0"/>
            </a:endParaRPr>
          </a:p>
          <a:p>
            <a:pPr marL="0" indent="0" algn="l">
              <a:lnSpc>
                <a:spcPts val="3150"/>
              </a:lnSpc>
              <a:buNone/>
            </a:pPr>
            <a:r>
              <a:rPr lang="en-US" sz="2800" dirty="0">
                <a:solidFill>
                  <a:srgbClr val="000000"/>
                </a:solidFill>
                <a:latin typeface="Arial" panose="020B0604020202020204" pitchFamily="34" charset="0"/>
                <a:ea typeface="Barlow" pitchFamily="34" charset="-122"/>
                <a:cs typeface="Arial" panose="020B0604020202020204" pitchFamily="34" charset="0"/>
              </a:rPr>
              <a:t>A strategic push towards digital engagement will not only streamline transactions but also position the organization competitively in an increasingly digital marketplace.</a:t>
            </a:r>
            <a:endParaRPr lang="en-US" sz="2800" dirty="0">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F4B8BFB8-BA23-C98B-59F7-449B95F87FE3}"/>
              </a:ext>
            </a:extLst>
          </p:cNvPr>
          <p:cNvPicPr>
            <a:picLocks noChangeAspect="1"/>
          </p:cNvPicPr>
          <p:nvPr/>
        </p:nvPicPr>
        <p:blipFill>
          <a:blip r:embed="rId3"/>
          <a:stretch>
            <a:fillRect/>
          </a:stretch>
        </p:blipFill>
        <p:spPr>
          <a:xfrm>
            <a:off x="11887200" y="9753494"/>
            <a:ext cx="2981202" cy="121930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FF9B86B2-B728-E0B7-C9F0-33B5E6F126A1}"/>
              </a:ext>
            </a:extLst>
          </p:cNvPr>
          <p:cNvSpPr/>
          <p:nvPr/>
        </p:nvSpPr>
        <p:spPr>
          <a:xfrm>
            <a:off x="12567140" y="10410091"/>
            <a:ext cx="1992922" cy="457147"/>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 name="Text 0"/>
          <p:cNvSpPr/>
          <p:nvPr/>
        </p:nvSpPr>
        <p:spPr>
          <a:xfrm>
            <a:off x="388694" y="381925"/>
            <a:ext cx="6225183" cy="559356"/>
          </a:xfrm>
          <a:prstGeom prst="rect">
            <a:avLst/>
          </a:prstGeom>
          <a:noFill/>
          <a:ln/>
        </p:spPr>
        <p:txBody>
          <a:bodyPr wrap="none" lIns="0" tIns="0" rIns="0" bIns="0" rtlCol="0" anchor="t"/>
          <a:lstStyle/>
          <a:p>
            <a:pPr marL="0" indent="0" algn="l">
              <a:lnSpc>
                <a:spcPts val="4400"/>
              </a:lnSpc>
              <a:buNone/>
            </a:pPr>
            <a:r>
              <a:rPr lang="en-US" sz="3600" b="1" dirty="0">
                <a:solidFill>
                  <a:srgbClr val="F0FCFF"/>
                </a:solidFill>
                <a:latin typeface="Arial" panose="020B0604020202020204" pitchFamily="34" charset="0"/>
                <a:ea typeface="Spline Sans Bold" pitchFamily="34" charset="-122"/>
                <a:cs typeface="Arial" panose="020B0604020202020204" pitchFamily="34" charset="0"/>
              </a:rPr>
              <a:t>Financial Health</a:t>
            </a:r>
            <a:endParaRPr lang="en-US" sz="3600" dirty="0">
              <a:latin typeface="Arial" panose="020B0604020202020204" pitchFamily="34" charset="0"/>
              <a:cs typeface="Arial" panose="020B0604020202020204" pitchFamily="34" charset="0"/>
            </a:endParaRPr>
          </a:p>
        </p:txBody>
      </p:sp>
      <p:sp>
        <p:nvSpPr>
          <p:cNvPr id="5" name="Text 3"/>
          <p:cNvSpPr/>
          <p:nvPr/>
        </p:nvSpPr>
        <p:spPr>
          <a:xfrm>
            <a:off x="388694" y="1619956"/>
            <a:ext cx="2797373" cy="349687"/>
          </a:xfrm>
          <a:prstGeom prst="rect">
            <a:avLst/>
          </a:prstGeom>
          <a:noFill/>
          <a:ln/>
        </p:spPr>
        <p:txBody>
          <a:bodyPr wrap="none" lIns="0" tIns="0" rIns="0" bIns="0" rtlCol="0" anchor="t"/>
          <a:lstStyle/>
          <a:p>
            <a:pPr marL="0" indent="0" algn="l">
              <a:lnSpc>
                <a:spcPts val="2750"/>
              </a:lnSpc>
              <a:buNone/>
            </a:pPr>
            <a:r>
              <a:rPr lang="en-US" sz="2800" b="1" dirty="0">
                <a:solidFill>
                  <a:schemeClr val="accent4">
                    <a:lumMod val="60000"/>
                    <a:lumOff val="40000"/>
                  </a:schemeClr>
                </a:solidFill>
                <a:latin typeface="Arial" panose="020B0604020202020204" pitchFamily="34" charset="0"/>
                <a:ea typeface="Spline Sans Bold" pitchFamily="34" charset="-122"/>
                <a:cs typeface="Arial" panose="020B0604020202020204" pitchFamily="34" charset="0"/>
              </a:rPr>
              <a:t>Insights:</a:t>
            </a:r>
            <a:endParaRPr lang="en-US" sz="2800" dirty="0">
              <a:solidFill>
                <a:schemeClr val="accent4">
                  <a:lumMod val="60000"/>
                  <a:lumOff val="40000"/>
                </a:schemeClr>
              </a:solidFill>
              <a:latin typeface="Arial" panose="020B0604020202020204" pitchFamily="34" charset="0"/>
              <a:cs typeface="Arial" panose="020B0604020202020204" pitchFamily="34" charset="0"/>
            </a:endParaRPr>
          </a:p>
        </p:txBody>
      </p:sp>
      <p:sp>
        <p:nvSpPr>
          <p:cNvPr id="6" name="Text 4"/>
          <p:cNvSpPr/>
          <p:nvPr/>
        </p:nvSpPr>
        <p:spPr>
          <a:xfrm>
            <a:off x="388694" y="2416849"/>
            <a:ext cx="6127075" cy="2417445"/>
          </a:xfrm>
          <a:prstGeom prst="rect">
            <a:avLst/>
          </a:prstGeom>
          <a:noFill/>
          <a:ln/>
        </p:spPr>
        <p:txBody>
          <a:bodyPr wrap="square" lIns="0" tIns="0" rIns="0" bIns="0" rtlCol="0" anchor="t"/>
          <a:lstStyle/>
          <a:p>
            <a:pPr marL="0" indent="0" algn="l">
              <a:lnSpc>
                <a:spcPct val="150000"/>
              </a:lnSpc>
              <a:buNone/>
            </a:pPr>
            <a:r>
              <a:rPr lang="en-US" sz="2800" dirty="0">
                <a:solidFill>
                  <a:srgbClr val="E0E4E6"/>
                </a:solidFill>
                <a:latin typeface="Arial" panose="020B0604020202020204" pitchFamily="34" charset="0"/>
                <a:ea typeface="Barlow" pitchFamily="34" charset="-122"/>
                <a:cs typeface="Arial" panose="020B0604020202020204" pitchFamily="34" charset="0"/>
              </a:rPr>
              <a:t>The credit score distribution reveals a substantial number of customers with scores in the "Poor" to "Fair" categories, directly influencing their borrowing capacity. </a:t>
            </a:r>
          </a:p>
          <a:p>
            <a:pPr marL="0" indent="0" algn="l">
              <a:lnSpc>
                <a:spcPct val="150000"/>
              </a:lnSpc>
              <a:buNone/>
            </a:pPr>
            <a:endParaRPr lang="en-US" sz="2800" dirty="0">
              <a:solidFill>
                <a:srgbClr val="E0E4E6"/>
              </a:solidFill>
              <a:latin typeface="Arial" panose="020B0604020202020204" pitchFamily="34" charset="0"/>
              <a:ea typeface="Barlow" pitchFamily="34" charset="-122"/>
              <a:cs typeface="Arial" panose="020B0604020202020204" pitchFamily="34" charset="0"/>
            </a:endParaRPr>
          </a:p>
          <a:p>
            <a:pPr marL="0" indent="0" algn="l">
              <a:lnSpc>
                <a:spcPct val="150000"/>
              </a:lnSpc>
              <a:buNone/>
            </a:pPr>
            <a:r>
              <a:rPr lang="en-US" sz="2800" dirty="0">
                <a:solidFill>
                  <a:srgbClr val="E0E4E6"/>
                </a:solidFill>
                <a:latin typeface="Arial" panose="020B0604020202020204" pitchFamily="34" charset="0"/>
                <a:ea typeface="Barlow" pitchFamily="34" charset="-122"/>
                <a:cs typeface="Arial" panose="020B0604020202020204" pitchFamily="34" charset="0"/>
              </a:rPr>
              <a:t>Additionally, the analysis indicates that the overall loan portfolio stands at 2.1 billion, highlighting a significant driver for revenue.</a:t>
            </a:r>
            <a:endParaRPr lang="en-US" sz="2800" dirty="0">
              <a:latin typeface="Arial" panose="020B0604020202020204" pitchFamily="34" charset="0"/>
              <a:cs typeface="Arial" panose="020B0604020202020204" pitchFamily="34" charset="0"/>
            </a:endParaRPr>
          </a:p>
        </p:txBody>
      </p:sp>
      <p:sp>
        <p:nvSpPr>
          <p:cNvPr id="7" name="Shape 5"/>
          <p:cNvSpPr/>
          <p:nvPr/>
        </p:nvSpPr>
        <p:spPr>
          <a:xfrm>
            <a:off x="6731107" y="302647"/>
            <a:ext cx="7627829" cy="9526296"/>
          </a:xfrm>
          <a:prstGeom prst="roundRect">
            <a:avLst>
              <a:gd name="adj" fmla="val 9494"/>
            </a:avLst>
          </a:prstGeom>
          <a:solidFill>
            <a:schemeClr val="accent1">
              <a:lumMod val="75000"/>
            </a:schemeClr>
          </a:solidFill>
          <a:ln/>
        </p:spPr>
      </p:sp>
      <p:sp>
        <p:nvSpPr>
          <p:cNvPr id="8" name="Text 6"/>
          <p:cNvSpPr/>
          <p:nvPr/>
        </p:nvSpPr>
        <p:spPr>
          <a:xfrm>
            <a:off x="7043874" y="735705"/>
            <a:ext cx="2797373" cy="349687"/>
          </a:xfrm>
          <a:prstGeom prst="rect">
            <a:avLst/>
          </a:prstGeom>
          <a:noFill/>
          <a:ln/>
        </p:spPr>
        <p:txBody>
          <a:bodyPr wrap="none" lIns="0" tIns="0" rIns="0" bIns="0" rtlCol="0" anchor="t"/>
          <a:lstStyle/>
          <a:p>
            <a:pPr marL="0" indent="0" algn="l">
              <a:lnSpc>
                <a:spcPts val="2750"/>
              </a:lnSpc>
              <a:buNone/>
            </a:pPr>
            <a:r>
              <a:rPr lang="en-US" sz="3200" b="1" dirty="0">
                <a:solidFill>
                  <a:schemeClr val="accent4">
                    <a:lumMod val="60000"/>
                    <a:lumOff val="40000"/>
                  </a:schemeClr>
                </a:solidFill>
                <a:latin typeface="Arial" panose="020B0604020202020204" pitchFamily="34" charset="0"/>
                <a:ea typeface="Spline Sans Bold" pitchFamily="34" charset="-122"/>
                <a:cs typeface="Arial" panose="020B0604020202020204" pitchFamily="34" charset="0"/>
              </a:rPr>
              <a:t>Recommendations:</a:t>
            </a:r>
            <a:endParaRPr lang="en-US" sz="3200" dirty="0">
              <a:solidFill>
                <a:schemeClr val="accent4">
                  <a:lumMod val="60000"/>
                  <a:lumOff val="40000"/>
                </a:schemeClr>
              </a:solidFill>
              <a:latin typeface="Arial" panose="020B0604020202020204" pitchFamily="34" charset="0"/>
              <a:cs typeface="Arial" panose="020B0604020202020204" pitchFamily="34" charset="0"/>
            </a:endParaRPr>
          </a:p>
        </p:txBody>
      </p:sp>
      <p:sp>
        <p:nvSpPr>
          <p:cNvPr id="9" name="Text 7"/>
          <p:cNvSpPr/>
          <p:nvPr/>
        </p:nvSpPr>
        <p:spPr>
          <a:xfrm>
            <a:off x="7043874" y="1208126"/>
            <a:ext cx="6664210" cy="2417445"/>
          </a:xfrm>
          <a:prstGeom prst="rect">
            <a:avLst/>
          </a:prstGeom>
          <a:noFill/>
          <a:ln/>
        </p:spPr>
        <p:txBody>
          <a:bodyPr wrap="square" lIns="0" tIns="0" rIns="0" bIns="0" rtlCol="0" anchor="t"/>
          <a:lstStyle/>
          <a:p>
            <a:pPr marL="0" indent="0" algn="l">
              <a:buNone/>
            </a:pPr>
            <a:r>
              <a:rPr lang="en-US" sz="2800" dirty="0">
                <a:solidFill>
                  <a:srgbClr val="E0E4E6"/>
                </a:solidFill>
                <a:latin typeface="Arial" panose="020B0604020202020204" pitchFamily="34" charset="0"/>
                <a:ea typeface="Barlow" pitchFamily="34" charset="-122"/>
                <a:cs typeface="Arial" panose="020B0604020202020204" pitchFamily="34" charset="0"/>
              </a:rPr>
              <a:t>Encouraging financial education initiatives and offering tailored financial products could assist customers in improving their credit scores and overall financial health. </a:t>
            </a:r>
          </a:p>
          <a:p>
            <a:pPr marL="0" indent="0" algn="l">
              <a:buNone/>
            </a:pPr>
            <a:endParaRPr lang="en-US" sz="2800" dirty="0">
              <a:solidFill>
                <a:srgbClr val="E0E4E6"/>
              </a:solidFill>
              <a:latin typeface="Arial" panose="020B0604020202020204" pitchFamily="34" charset="0"/>
              <a:ea typeface="Barlow" pitchFamily="34" charset="-122"/>
              <a:cs typeface="Arial" panose="020B0604020202020204" pitchFamily="34" charset="0"/>
            </a:endParaRPr>
          </a:p>
          <a:p>
            <a:pPr marL="0" indent="0" algn="l">
              <a:buNone/>
            </a:pPr>
            <a:r>
              <a:rPr lang="en-US" sz="2800" dirty="0">
                <a:solidFill>
                  <a:srgbClr val="E0E4E6"/>
                </a:solidFill>
                <a:latin typeface="Arial" panose="020B0604020202020204" pitchFamily="34" charset="0"/>
                <a:ea typeface="Barlow" pitchFamily="34" charset="-122"/>
                <a:cs typeface="Arial" panose="020B0604020202020204" pitchFamily="34" charset="0"/>
              </a:rPr>
              <a:t>Regular workshops or online training sessions can actively engage customers in their financial journeys.</a:t>
            </a:r>
            <a:endParaRPr lang="en-US" sz="2800" dirty="0">
              <a:latin typeface="Arial" panose="020B0604020202020204" pitchFamily="34" charset="0"/>
              <a:cs typeface="Arial" panose="020B0604020202020204" pitchFamily="34" charset="0"/>
            </a:endParaRPr>
          </a:p>
        </p:txBody>
      </p:sp>
      <p:sp>
        <p:nvSpPr>
          <p:cNvPr id="10" name="Text 8"/>
          <p:cNvSpPr/>
          <p:nvPr/>
        </p:nvSpPr>
        <p:spPr>
          <a:xfrm>
            <a:off x="7043874" y="5129769"/>
            <a:ext cx="2797373" cy="349687"/>
          </a:xfrm>
          <a:prstGeom prst="rect">
            <a:avLst/>
          </a:prstGeom>
          <a:noFill/>
          <a:ln/>
        </p:spPr>
        <p:txBody>
          <a:bodyPr wrap="none" lIns="0" tIns="0" rIns="0" bIns="0" rtlCol="0" anchor="t"/>
          <a:lstStyle/>
          <a:p>
            <a:pPr marL="0" indent="0" algn="l">
              <a:lnSpc>
                <a:spcPts val="2750"/>
              </a:lnSpc>
              <a:buNone/>
            </a:pPr>
            <a:r>
              <a:rPr lang="en-US" sz="3200" b="1" dirty="0">
                <a:solidFill>
                  <a:schemeClr val="accent4">
                    <a:lumMod val="60000"/>
                    <a:lumOff val="40000"/>
                  </a:schemeClr>
                </a:solidFill>
                <a:latin typeface="Arial" panose="020B0604020202020204" pitchFamily="34" charset="0"/>
                <a:ea typeface="Spline Sans Bold" pitchFamily="34" charset="-122"/>
                <a:cs typeface="Arial" panose="020B0604020202020204" pitchFamily="34" charset="0"/>
              </a:rPr>
              <a:t>Conclusions</a:t>
            </a:r>
            <a:r>
              <a:rPr lang="en-US" sz="2200" b="1" dirty="0">
                <a:solidFill>
                  <a:schemeClr val="accent4">
                    <a:lumMod val="60000"/>
                    <a:lumOff val="40000"/>
                  </a:schemeClr>
                </a:solidFill>
                <a:latin typeface="Arial" panose="020B0604020202020204" pitchFamily="34" charset="0"/>
                <a:ea typeface="Spline Sans Bold" pitchFamily="34" charset="-122"/>
                <a:cs typeface="Arial" panose="020B0604020202020204" pitchFamily="34" charset="0"/>
              </a:rPr>
              <a:t>:</a:t>
            </a:r>
            <a:endParaRPr lang="en-US" sz="2200" dirty="0">
              <a:solidFill>
                <a:schemeClr val="accent4">
                  <a:lumMod val="60000"/>
                  <a:lumOff val="40000"/>
                </a:schemeClr>
              </a:solidFill>
              <a:latin typeface="Arial" panose="020B0604020202020204" pitchFamily="34" charset="0"/>
              <a:cs typeface="Arial" panose="020B0604020202020204" pitchFamily="34" charset="0"/>
            </a:endParaRPr>
          </a:p>
        </p:txBody>
      </p:sp>
      <p:sp>
        <p:nvSpPr>
          <p:cNvPr id="11" name="Text 9"/>
          <p:cNvSpPr/>
          <p:nvPr/>
        </p:nvSpPr>
        <p:spPr>
          <a:xfrm>
            <a:off x="7043874" y="5786517"/>
            <a:ext cx="7070711" cy="2014538"/>
          </a:xfrm>
          <a:prstGeom prst="rect">
            <a:avLst/>
          </a:prstGeom>
          <a:noFill/>
          <a:ln/>
        </p:spPr>
        <p:txBody>
          <a:bodyPr wrap="square" lIns="0" tIns="0" rIns="0" bIns="0" rtlCol="0" anchor="t"/>
          <a:lstStyle/>
          <a:p>
            <a:pPr marL="0" indent="0" algn="l">
              <a:lnSpc>
                <a:spcPts val="3150"/>
              </a:lnSpc>
              <a:buNone/>
            </a:pPr>
            <a:r>
              <a:rPr lang="en-US" sz="2800" dirty="0">
                <a:solidFill>
                  <a:srgbClr val="E0E4E6"/>
                </a:solidFill>
                <a:latin typeface="Arial" panose="020B0604020202020204" pitchFamily="34" charset="0"/>
                <a:ea typeface="Barlow" pitchFamily="34" charset="-122"/>
                <a:cs typeface="Arial" panose="020B0604020202020204" pitchFamily="34" charset="0"/>
              </a:rPr>
              <a:t>By focusing on enhancing customer credit health, the organization stands to minimize risks associated with lending while potentially increasing revenue through improved loan repayment rates. </a:t>
            </a:r>
          </a:p>
          <a:p>
            <a:pPr marL="0" indent="0" algn="l">
              <a:lnSpc>
                <a:spcPts val="3150"/>
              </a:lnSpc>
              <a:buNone/>
            </a:pPr>
            <a:endParaRPr lang="en-US" sz="2800" dirty="0">
              <a:solidFill>
                <a:srgbClr val="E0E4E6"/>
              </a:solidFill>
              <a:latin typeface="Arial" panose="020B0604020202020204" pitchFamily="34" charset="0"/>
              <a:ea typeface="Barlow" pitchFamily="34" charset="-122"/>
              <a:cs typeface="Arial" panose="020B0604020202020204" pitchFamily="34" charset="0"/>
            </a:endParaRPr>
          </a:p>
          <a:p>
            <a:pPr marL="0" indent="0" algn="l">
              <a:lnSpc>
                <a:spcPts val="3150"/>
              </a:lnSpc>
              <a:buNone/>
            </a:pPr>
            <a:r>
              <a:rPr lang="en-US" sz="2800" dirty="0">
                <a:solidFill>
                  <a:srgbClr val="E0E4E6"/>
                </a:solidFill>
                <a:latin typeface="Arial" panose="020B0604020202020204" pitchFamily="34" charset="0"/>
                <a:ea typeface="Barlow" pitchFamily="34" charset="-122"/>
                <a:cs typeface="Arial" panose="020B0604020202020204" pitchFamily="34" charset="0"/>
              </a:rPr>
              <a:t>This duality could create a more sustainable financial ecosystem.</a:t>
            </a:r>
            <a:endParaRPr lang="en-US" sz="2800" dirty="0">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BDD9140B-A311-0643-54DF-5A9D8C8E2B38}"/>
              </a:ext>
            </a:extLst>
          </p:cNvPr>
          <p:cNvPicPr>
            <a:picLocks noChangeAspect="1"/>
          </p:cNvPicPr>
          <p:nvPr/>
        </p:nvPicPr>
        <p:blipFill>
          <a:blip r:embed="rId3"/>
          <a:stretch>
            <a:fillRect/>
          </a:stretch>
        </p:blipFill>
        <p:spPr>
          <a:xfrm>
            <a:off x="11887200" y="9753494"/>
            <a:ext cx="2981202" cy="121930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98847" y="668179"/>
            <a:ext cx="10558105" cy="447437"/>
          </a:xfrm>
          <a:prstGeom prst="rect">
            <a:avLst/>
          </a:prstGeom>
          <a:noFill/>
          <a:ln/>
        </p:spPr>
        <p:txBody>
          <a:bodyPr wrap="none" lIns="0" tIns="0" rIns="0" bIns="0" rtlCol="0" anchor="t"/>
          <a:lstStyle/>
          <a:p>
            <a:pPr marL="0" indent="0" algn="l">
              <a:lnSpc>
                <a:spcPts val="3500"/>
              </a:lnSpc>
              <a:buNone/>
            </a:pPr>
            <a:r>
              <a:rPr lang="en-US" sz="3600" b="1" dirty="0">
                <a:solidFill>
                  <a:srgbClr val="F0FCFF"/>
                </a:solidFill>
                <a:latin typeface="Arial" panose="020B0604020202020204" pitchFamily="34" charset="0"/>
                <a:ea typeface="Spline Sans Bold" pitchFamily="34" charset="-122"/>
                <a:cs typeface="Arial" panose="020B0604020202020204" pitchFamily="34" charset="0"/>
              </a:rPr>
              <a:t>Voice of Customer</a:t>
            </a:r>
            <a:endParaRPr lang="en-US" sz="3600" dirty="0">
              <a:latin typeface="Arial" panose="020B0604020202020204" pitchFamily="34" charset="0"/>
              <a:cs typeface="Arial" panose="020B0604020202020204" pitchFamily="34" charset="0"/>
            </a:endParaRPr>
          </a:p>
        </p:txBody>
      </p:sp>
      <p:sp>
        <p:nvSpPr>
          <p:cNvPr id="6" name="Text 4"/>
          <p:cNvSpPr/>
          <p:nvPr/>
        </p:nvSpPr>
        <p:spPr>
          <a:xfrm>
            <a:off x="298847" y="1802008"/>
            <a:ext cx="2237899" cy="279797"/>
          </a:xfrm>
          <a:prstGeom prst="rect">
            <a:avLst/>
          </a:prstGeom>
          <a:noFill/>
          <a:ln/>
        </p:spPr>
        <p:txBody>
          <a:bodyPr wrap="none" lIns="0" tIns="0" rIns="0" bIns="0" rtlCol="0" anchor="t"/>
          <a:lstStyle/>
          <a:p>
            <a:pPr marL="0" indent="0" algn="l">
              <a:lnSpc>
                <a:spcPts val="2200"/>
              </a:lnSpc>
              <a:buNone/>
            </a:pPr>
            <a:r>
              <a:rPr lang="en-US" sz="2800" b="1" dirty="0">
                <a:solidFill>
                  <a:srgbClr val="F0FCFF"/>
                </a:solidFill>
                <a:latin typeface="Arial" panose="020B0604020202020204" pitchFamily="34" charset="0"/>
                <a:ea typeface="Spline Sans Bold" pitchFamily="34" charset="-122"/>
                <a:cs typeface="Arial" panose="020B0604020202020204" pitchFamily="34" charset="0"/>
              </a:rPr>
              <a:t>Insights:</a:t>
            </a:r>
            <a:endParaRPr lang="en-US" sz="2800" dirty="0">
              <a:latin typeface="Arial" panose="020B0604020202020204" pitchFamily="34" charset="0"/>
              <a:cs typeface="Arial" panose="020B0604020202020204" pitchFamily="34" charset="0"/>
            </a:endParaRPr>
          </a:p>
        </p:txBody>
      </p:sp>
      <p:sp>
        <p:nvSpPr>
          <p:cNvPr id="21" name="Rectangle: Rounded Corners 20">
            <a:extLst>
              <a:ext uri="{FF2B5EF4-FFF2-40B4-BE49-F238E27FC236}">
                <a16:creationId xmlns:a16="http://schemas.microsoft.com/office/drawing/2014/main" id="{A3F27CB0-D0CD-F1BA-C604-7926A345B557}"/>
              </a:ext>
            </a:extLst>
          </p:cNvPr>
          <p:cNvSpPr/>
          <p:nvPr/>
        </p:nvSpPr>
        <p:spPr>
          <a:xfrm>
            <a:off x="12567140" y="10410091"/>
            <a:ext cx="1992922" cy="457147"/>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22" name="Picture 21">
            <a:extLst>
              <a:ext uri="{FF2B5EF4-FFF2-40B4-BE49-F238E27FC236}">
                <a16:creationId xmlns:a16="http://schemas.microsoft.com/office/drawing/2014/main" id="{7FCD50B2-B2AE-BD2D-D999-0B4CA094D0A8}"/>
              </a:ext>
            </a:extLst>
          </p:cNvPr>
          <p:cNvPicPr>
            <a:picLocks noChangeAspect="1"/>
          </p:cNvPicPr>
          <p:nvPr/>
        </p:nvPicPr>
        <p:blipFill>
          <a:blip r:embed="rId3"/>
          <a:stretch>
            <a:fillRect/>
          </a:stretch>
        </p:blipFill>
        <p:spPr>
          <a:xfrm>
            <a:off x="11887200" y="9753494"/>
            <a:ext cx="2981202" cy="1219306"/>
          </a:xfrm>
          <a:prstGeom prst="rect">
            <a:avLst/>
          </a:prstGeom>
        </p:spPr>
      </p:pic>
      <p:sp>
        <p:nvSpPr>
          <p:cNvPr id="23" name="Shape 5">
            <a:extLst>
              <a:ext uri="{FF2B5EF4-FFF2-40B4-BE49-F238E27FC236}">
                <a16:creationId xmlns:a16="http://schemas.microsoft.com/office/drawing/2014/main" id="{0DCF0C62-E201-E89B-BB5B-64208A6DE1F8}"/>
              </a:ext>
            </a:extLst>
          </p:cNvPr>
          <p:cNvSpPr/>
          <p:nvPr/>
        </p:nvSpPr>
        <p:spPr>
          <a:xfrm>
            <a:off x="6729046" y="302647"/>
            <a:ext cx="7629890" cy="9526296"/>
          </a:xfrm>
          <a:prstGeom prst="roundRect">
            <a:avLst>
              <a:gd name="adj" fmla="val 9494"/>
            </a:avLst>
          </a:prstGeom>
          <a:noFill/>
          <a:ln>
            <a:solidFill>
              <a:srgbClr val="00B0F0"/>
            </a:solidFill>
          </a:ln>
        </p:spPr>
        <p:txBody>
          <a:bodyPr/>
          <a:lstStyle/>
          <a:p>
            <a:endParaRPr lang="en-US" dirty="0">
              <a:latin typeface="Arial" panose="020B0604020202020204" pitchFamily="34" charset="0"/>
              <a:cs typeface="Arial" panose="020B0604020202020204" pitchFamily="34" charset="0"/>
            </a:endParaRPr>
          </a:p>
        </p:txBody>
      </p:sp>
      <p:sp>
        <p:nvSpPr>
          <p:cNvPr id="7" name="Text 5"/>
          <p:cNvSpPr/>
          <p:nvPr/>
        </p:nvSpPr>
        <p:spPr>
          <a:xfrm>
            <a:off x="326854" y="2745001"/>
            <a:ext cx="6627527" cy="1450181"/>
          </a:xfrm>
          <a:prstGeom prst="rect">
            <a:avLst/>
          </a:prstGeom>
          <a:noFill/>
          <a:ln/>
        </p:spPr>
        <p:txBody>
          <a:bodyPr wrap="square" lIns="0" tIns="0" rIns="0" bIns="0" rtlCol="0" anchor="t"/>
          <a:lstStyle/>
          <a:p>
            <a:pPr marL="0" indent="0" algn="l">
              <a:lnSpc>
                <a:spcPct val="150000"/>
              </a:lnSpc>
              <a:buNone/>
            </a:pPr>
            <a:r>
              <a:rPr lang="en-US" sz="2800" dirty="0">
                <a:solidFill>
                  <a:srgbClr val="E0E4E6"/>
                </a:solidFill>
                <a:latin typeface="Arial" panose="020B0604020202020204" pitchFamily="34" charset="0"/>
                <a:ea typeface="Barlow" pitchFamily="34" charset="-122"/>
                <a:cs typeface="Arial" panose="020B0604020202020204" pitchFamily="34" charset="0"/>
              </a:rPr>
              <a:t>The sentiment analysis here shows an overall net negative sentiment of -0.10, with a high volume of negative feedback collected (2,205 instances). </a:t>
            </a:r>
          </a:p>
          <a:p>
            <a:pPr marL="0" indent="0" algn="l">
              <a:lnSpc>
                <a:spcPct val="150000"/>
              </a:lnSpc>
              <a:buNone/>
            </a:pPr>
            <a:endParaRPr lang="en-US" sz="2800" dirty="0">
              <a:solidFill>
                <a:srgbClr val="E0E4E6"/>
              </a:solidFill>
              <a:latin typeface="Arial" panose="020B0604020202020204" pitchFamily="34" charset="0"/>
              <a:ea typeface="Barlow" pitchFamily="34" charset="-122"/>
              <a:cs typeface="Arial" panose="020B0604020202020204" pitchFamily="34" charset="0"/>
            </a:endParaRPr>
          </a:p>
          <a:p>
            <a:pPr marL="0" indent="0" algn="l">
              <a:lnSpc>
                <a:spcPct val="150000"/>
              </a:lnSpc>
              <a:buNone/>
            </a:pPr>
            <a:r>
              <a:rPr lang="en-US" sz="2800" dirty="0">
                <a:solidFill>
                  <a:srgbClr val="E0E4E6"/>
                </a:solidFill>
                <a:latin typeface="Arial" panose="020B0604020202020204" pitchFamily="34" charset="0"/>
                <a:ea typeface="Barlow" pitchFamily="34" charset="-122"/>
                <a:cs typeface="Arial" panose="020B0604020202020204" pitchFamily="34" charset="0"/>
              </a:rPr>
              <a:t>Customers express grievances predominantly around service delivery, which indicates dissatisfaction that could adversely affect customer retention.</a:t>
            </a:r>
            <a:endParaRPr lang="en-US" sz="2800" dirty="0">
              <a:latin typeface="Arial" panose="020B0604020202020204" pitchFamily="34" charset="0"/>
              <a:cs typeface="Arial" panose="020B0604020202020204" pitchFamily="34" charset="0"/>
            </a:endParaRPr>
          </a:p>
        </p:txBody>
      </p:sp>
      <p:sp>
        <p:nvSpPr>
          <p:cNvPr id="37" name="Text 6">
            <a:extLst>
              <a:ext uri="{FF2B5EF4-FFF2-40B4-BE49-F238E27FC236}">
                <a16:creationId xmlns:a16="http://schemas.microsoft.com/office/drawing/2014/main" id="{F0B90458-52EB-B825-5DD7-FD3BE5743BD1}"/>
              </a:ext>
            </a:extLst>
          </p:cNvPr>
          <p:cNvSpPr/>
          <p:nvPr/>
        </p:nvSpPr>
        <p:spPr>
          <a:xfrm>
            <a:off x="6954381" y="782955"/>
            <a:ext cx="2237899" cy="279797"/>
          </a:xfrm>
          <a:prstGeom prst="rect">
            <a:avLst/>
          </a:prstGeom>
          <a:noFill/>
          <a:ln/>
        </p:spPr>
        <p:txBody>
          <a:bodyPr wrap="none" lIns="0" tIns="0" rIns="0" bIns="0" rtlCol="0" anchor="t"/>
          <a:lstStyle/>
          <a:p>
            <a:pPr marL="0" indent="0" algn="l">
              <a:lnSpc>
                <a:spcPts val="2200"/>
              </a:lnSpc>
              <a:buNone/>
            </a:pPr>
            <a:r>
              <a:rPr lang="en-US" sz="3600" b="1" dirty="0">
                <a:solidFill>
                  <a:srgbClr val="FF0000"/>
                </a:solidFill>
                <a:latin typeface="Arial" panose="020B0604020202020204" pitchFamily="34" charset="0"/>
                <a:ea typeface="Spline Sans Bold" pitchFamily="34" charset="-122"/>
                <a:cs typeface="Arial" panose="020B0604020202020204" pitchFamily="34" charset="0"/>
              </a:rPr>
              <a:t>Recommendations:</a:t>
            </a:r>
            <a:endParaRPr lang="en-US" sz="3600" dirty="0">
              <a:solidFill>
                <a:srgbClr val="FF0000"/>
              </a:solidFill>
              <a:latin typeface="Arial" panose="020B0604020202020204" pitchFamily="34" charset="0"/>
              <a:cs typeface="Arial" panose="020B0604020202020204" pitchFamily="34" charset="0"/>
            </a:endParaRPr>
          </a:p>
        </p:txBody>
      </p:sp>
      <p:sp>
        <p:nvSpPr>
          <p:cNvPr id="38" name="Text 7">
            <a:extLst>
              <a:ext uri="{FF2B5EF4-FFF2-40B4-BE49-F238E27FC236}">
                <a16:creationId xmlns:a16="http://schemas.microsoft.com/office/drawing/2014/main" id="{FBB522C8-AAF8-D98C-D617-64B0C34FB069}"/>
              </a:ext>
            </a:extLst>
          </p:cNvPr>
          <p:cNvSpPr/>
          <p:nvPr/>
        </p:nvSpPr>
        <p:spPr>
          <a:xfrm>
            <a:off x="6954381" y="1274978"/>
            <a:ext cx="7016353" cy="1160145"/>
          </a:xfrm>
          <a:prstGeom prst="rect">
            <a:avLst/>
          </a:prstGeom>
          <a:noFill/>
          <a:ln/>
        </p:spPr>
        <p:txBody>
          <a:bodyPr wrap="square" lIns="0" tIns="0" rIns="0" bIns="0" rtlCol="0" anchor="t"/>
          <a:lstStyle/>
          <a:p>
            <a:pPr marL="0" indent="0" algn="l">
              <a:buNone/>
            </a:pPr>
            <a:r>
              <a:rPr lang="en-US" sz="2800" dirty="0">
                <a:solidFill>
                  <a:srgbClr val="E0E4E6"/>
                </a:solidFill>
                <a:latin typeface="Arial" panose="020B0604020202020204" pitchFamily="34" charset="0"/>
                <a:ea typeface="Barlow" pitchFamily="34" charset="-122"/>
                <a:cs typeface="Arial" panose="020B0604020202020204" pitchFamily="34" charset="0"/>
              </a:rPr>
              <a:t>It's imperative to implement a robust complaint resolution mechanism, ensuring that customer feedback is not only acknowledged but acted upon. </a:t>
            </a:r>
          </a:p>
          <a:p>
            <a:pPr marL="0" indent="0" algn="l">
              <a:buNone/>
            </a:pPr>
            <a:endParaRPr lang="en-US" sz="2800" dirty="0">
              <a:solidFill>
                <a:srgbClr val="E0E4E6"/>
              </a:solidFill>
              <a:latin typeface="Arial" panose="020B0604020202020204" pitchFamily="34" charset="0"/>
              <a:ea typeface="Barlow" pitchFamily="34" charset="-122"/>
              <a:cs typeface="Arial" panose="020B0604020202020204" pitchFamily="34" charset="0"/>
            </a:endParaRPr>
          </a:p>
          <a:p>
            <a:pPr marL="0" indent="0" algn="l">
              <a:buNone/>
            </a:pPr>
            <a:r>
              <a:rPr lang="en-US" sz="2800" dirty="0">
                <a:solidFill>
                  <a:srgbClr val="E0E4E6"/>
                </a:solidFill>
                <a:latin typeface="Arial" panose="020B0604020202020204" pitchFamily="34" charset="0"/>
                <a:ea typeface="Barlow" pitchFamily="34" charset="-122"/>
                <a:cs typeface="Arial" panose="020B0604020202020204" pitchFamily="34" charset="0"/>
              </a:rPr>
              <a:t>Crafting a structured approach to customer service training can also enhance service interactions, subsequently improving sentiment.</a:t>
            </a:r>
            <a:endParaRPr lang="en-US" sz="2800" dirty="0">
              <a:latin typeface="Arial" panose="020B0604020202020204" pitchFamily="34" charset="0"/>
              <a:cs typeface="Arial" panose="020B0604020202020204" pitchFamily="34" charset="0"/>
            </a:endParaRPr>
          </a:p>
        </p:txBody>
      </p:sp>
      <p:sp>
        <p:nvSpPr>
          <p:cNvPr id="39" name="Text 8">
            <a:extLst>
              <a:ext uri="{FF2B5EF4-FFF2-40B4-BE49-F238E27FC236}">
                <a16:creationId xmlns:a16="http://schemas.microsoft.com/office/drawing/2014/main" id="{6A5A2EA7-AFB8-D2ED-CCB0-6B1FE133CF2B}"/>
              </a:ext>
            </a:extLst>
          </p:cNvPr>
          <p:cNvSpPr/>
          <p:nvPr/>
        </p:nvSpPr>
        <p:spPr>
          <a:xfrm>
            <a:off x="6954381" y="5604209"/>
            <a:ext cx="2606241" cy="279797"/>
          </a:xfrm>
          <a:prstGeom prst="rect">
            <a:avLst/>
          </a:prstGeom>
          <a:noFill/>
          <a:ln/>
        </p:spPr>
        <p:txBody>
          <a:bodyPr wrap="none" lIns="0" tIns="0" rIns="0" bIns="0" rtlCol="0" anchor="t"/>
          <a:lstStyle/>
          <a:p>
            <a:pPr marL="0" indent="0" algn="l">
              <a:lnSpc>
                <a:spcPts val="2200"/>
              </a:lnSpc>
              <a:buNone/>
            </a:pPr>
            <a:r>
              <a:rPr lang="en-US" sz="3200" b="1" dirty="0">
                <a:solidFill>
                  <a:srgbClr val="FF0000"/>
                </a:solidFill>
                <a:latin typeface="Arial" panose="020B0604020202020204" pitchFamily="34" charset="0"/>
                <a:ea typeface="Spline Sans Bold" pitchFamily="34" charset="-122"/>
                <a:cs typeface="Arial" panose="020B0604020202020204" pitchFamily="34" charset="0"/>
              </a:rPr>
              <a:t>Conclusions:</a:t>
            </a:r>
            <a:endParaRPr lang="en-US" sz="3200" dirty="0">
              <a:solidFill>
                <a:srgbClr val="FF0000"/>
              </a:solidFill>
              <a:latin typeface="Arial" panose="020B0604020202020204" pitchFamily="34" charset="0"/>
              <a:cs typeface="Arial" panose="020B0604020202020204" pitchFamily="34" charset="0"/>
            </a:endParaRPr>
          </a:p>
        </p:txBody>
      </p:sp>
      <p:sp>
        <p:nvSpPr>
          <p:cNvPr id="40" name="Text 9">
            <a:extLst>
              <a:ext uri="{FF2B5EF4-FFF2-40B4-BE49-F238E27FC236}">
                <a16:creationId xmlns:a16="http://schemas.microsoft.com/office/drawing/2014/main" id="{43BEFA7F-8E72-1378-DA3B-476F781CFA2D}"/>
              </a:ext>
            </a:extLst>
          </p:cNvPr>
          <p:cNvSpPr/>
          <p:nvPr/>
        </p:nvSpPr>
        <p:spPr>
          <a:xfrm>
            <a:off x="6940443" y="5960530"/>
            <a:ext cx="7207096" cy="1160145"/>
          </a:xfrm>
          <a:prstGeom prst="rect">
            <a:avLst/>
          </a:prstGeom>
          <a:noFill/>
          <a:ln/>
        </p:spPr>
        <p:txBody>
          <a:bodyPr wrap="square" lIns="0" tIns="0" rIns="0" bIns="0" rtlCol="0" anchor="t"/>
          <a:lstStyle/>
          <a:p>
            <a:pPr marL="0" indent="0" algn="l">
              <a:buNone/>
            </a:pPr>
            <a:r>
              <a:rPr lang="en-US" sz="2800" dirty="0">
                <a:solidFill>
                  <a:srgbClr val="E0E4E6"/>
                </a:solidFill>
                <a:latin typeface="Arial" panose="020B0604020202020204" pitchFamily="34" charset="0"/>
                <a:ea typeface="Barlow" pitchFamily="34" charset="-122"/>
                <a:cs typeface="Arial" panose="020B0604020202020204" pitchFamily="34" charset="0"/>
              </a:rPr>
              <a:t>By prioritizing customer feedback and demonstrating commitment to service improvement, the organization can reverse negative sentiment trends. </a:t>
            </a:r>
          </a:p>
          <a:p>
            <a:pPr marL="0" indent="0" algn="l">
              <a:buNone/>
            </a:pPr>
            <a:endParaRPr lang="en-US" sz="2800" dirty="0">
              <a:solidFill>
                <a:srgbClr val="E0E4E6"/>
              </a:solidFill>
              <a:latin typeface="Arial" panose="020B0604020202020204" pitchFamily="34" charset="0"/>
              <a:ea typeface="Barlow" pitchFamily="34" charset="-122"/>
              <a:cs typeface="Arial" panose="020B0604020202020204" pitchFamily="34" charset="0"/>
            </a:endParaRPr>
          </a:p>
          <a:p>
            <a:pPr marL="0" indent="0" algn="l">
              <a:buNone/>
            </a:pPr>
            <a:r>
              <a:rPr lang="en-US" sz="2800" dirty="0">
                <a:solidFill>
                  <a:srgbClr val="E0E4E6"/>
                </a:solidFill>
                <a:latin typeface="Arial" panose="020B0604020202020204" pitchFamily="34" charset="0"/>
                <a:ea typeface="Barlow" pitchFamily="34" charset="-122"/>
                <a:cs typeface="Arial" panose="020B0604020202020204" pitchFamily="34" charset="0"/>
              </a:rPr>
              <a:t>Engaged and satisfied customers are more likely to become advocates, transforming challenges into opportunities for growth.</a:t>
            </a:r>
            <a:endParaRPr lang="en-US" sz="2800" dirty="0">
              <a:latin typeface="Arial" panose="020B0604020202020204" pitchFamily="34" charset="0"/>
              <a:cs typeface="Arial" panose="020B060402020202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74020" y="300450"/>
            <a:ext cx="10558105" cy="447437"/>
          </a:xfrm>
          <a:prstGeom prst="rect">
            <a:avLst/>
          </a:prstGeom>
          <a:noFill/>
          <a:ln/>
        </p:spPr>
        <p:txBody>
          <a:bodyPr wrap="none" lIns="0" tIns="0" rIns="0" bIns="0" rtlCol="0" anchor="t"/>
          <a:lstStyle/>
          <a:p>
            <a:pPr marL="0" indent="0" algn="l">
              <a:lnSpc>
                <a:spcPts val="3500"/>
              </a:lnSpc>
              <a:buNone/>
            </a:pPr>
            <a:r>
              <a:rPr lang="en-US" sz="3600" b="1" dirty="0">
                <a:solidFill>
                  <a:srgbClr val="F0FCFF"/>
                </a:solidFill>
                <a:latin typeface="Arial" panose="020B0604020202020204" pitchFamily="34" charset="0"/>
                <a:ea typeface="Spline Sans Bold" pitchFamily="34" charset="-122"/>
                <a:cs typeface="Arial" panose="020B0604020202020204" pitchFamily="34" charset="0"/>
              </a:rPr>
              <a:t>Prediction Risk</a:t>
            </a:r>
            <a:endParaRPr lang="en-US" sz="3600" dirty="0">
              <a:latin typeface="Arial" panose="020B0604020202020204" pitchFamily="34" charset="0"/>
              <a:cs typeface="Arial" panose="020B0604020202020204" pitchFamily="34" charset="0"/>
            </a:endParaRPr>
          </a:p>
        </p:txBody>
      </p:sp>
      <p:sp>
        <p:nvSpPr>
          <p:cNvPr id="15" name="Text 13"/>
          <p:cNvSpPr/>
          <p:nvPr/>
        </p:nvSpPr>
        <p:spPr>
          <a:xfrm>
            <a:off x="274020" y="1583688"/>
            <a:ext cx="2237899" cy="279797"/>
          </a:xfrm>
          <a:prstGeom prst="rect">
            <a:avLst/>
          </a:prstGeom>
          <a:noFill/>
          <a:ln/>
        </p:spPr>
        <p:txBody>
          <a:bodyPr wrap="none" lIns="0" tIns="0" rIns="0" bIns="0" rtlCol="0" anchor="t"/>
          <a:lstStyle/>
          <a:p>
            <a:pPr marL="0" indent="0" algn="l">
              <a:lnSpc>
                <a:spcPts val="2200"/>
              </a:lnSpc>
              <a:buNone/>
            </a:pPr>
            <a:r>
              <a:rPr lang="en-US" sz="3200" b="1" dirty="0">
                <a:solidFill>
                  <a:srgbClr val="FF0000"/>
                </a:solidFill>
                <a:latin typeface="Arial" panose="020B0604020202020204" pitchFamily="34" charset="0"/>
                <a:ea typeface="Spline Sans Bold" pitchFamily="34" charset="-122"/>
                <a:cs typeface="Arial" panose="020B0604020202020204" pitchFamily="34" charset="0"/>
              </a:rPr>
              <a:t>Insights:</a:t>
            </a:r>
            <a:endParaRPr lang="en-US" sz="3200" dirty="0">
              <a:solidFill>
                <a:srgbClr val="FF0000"/>
              </a:solidFill>
              <a:latin typeface="Arial" panose="020B0604020202020204" pitchFamily="34" charset="0"/>
              <a:cs typeface="Arial" panose="020B0604020202020204" pitchFamily="34" charset="0"/>
            </a:endParaRPr>
          </a:p>
        </p:txBody>
      </p:sp>
      <p:sp>
        <p:nvSpPr>
          <p:cNvPr id="16" name="Text 14"/>
          <p:cNvSpPr/>
          <p:nvPr/>
        </p:nvSpPr>
        <p:spPr>
          <a:xfrm>
            <a:off x="274020" y="2755501"/>
            <a:ext cx="6188512" cy="870109"/>
          </a:xfrm>
          <a:prstGeom prst="rect">
            <a:avLst/>
          </a:prstGeom>
          <a:noFill/>
          <a:ln/>
        </p:spPr>
        <p:txBody>
          <a:bodyPr wrap="square" lIns="0" tIns="0" rIns="0" bIns="0" rtlCol="0" anchor="t"/>
          <a:lstStyle/>
          <a:p>
            <a:pPr marL="0" indent="0" algn="l">
              <a:lnSpc>
                <a:spcPct val="200000"/>
              </a:lnSpc>
              <a:buNone/>
            </a:pPr>
            <a:r>
              <a:rPr lang="en-US" sz="3200" dirty="0">
                <a:solidFill>
                  <a:srgbClr val="E0E4E6"/>
                </a:solidFill>
                <a:latin typeface="Arial" panose="020B0604020202020204" pitchFamily="34" charset="0"/>
                <a:ea typeface="Barlow" pitchFamily="34" charset="-122"/>
                <a:cs typeface="Arial" panose="020B0604020202020204" pitchFamily="34" charset="0"/>
              </a:rPr>
              <a:t>The risk signal detection indicates a critical proportion of customers exhibiting high risk, with 148 identified as potentially defaulting. </a:t>
            </a:r>
          </a:p>
          <a:p>
            <a:pPr marL="0" indent="0" algn="l">
              <a:lnSpc>
                <a:spcPct val="200000"/>
              </a:lnSpc>
              <a:buNone/>
            </a:pPr>
            <a:endParaRPr lang="en-US" sz="3200" dirty="0">
              <a:solidFill>
                <a:srgbClr val="E0E4E6"/>
              </a:solidFill>
              <a:latin typeface="Arial" panose="020B0604020202020204" pitchFamily="34" charset="0"/>
              <a:ea typeface="Barlow" pitchFamily="34" charset="-122"/>
              <a:cs typeface="Arial" panose="020B0604020202020204" pitchFamily="34" charset="0"/>
            </a:endParaRPr>
          </a:p>
          <a:p>
            <a:pPr marL="0" indent="0" algn="l">
              <a:lnSpc>
                <a:spcPct val="200000"/>
              </a:lnSpc>
              <a:buNone/>
            </a:pPr>
            <a:r>
              <a:rPr lang="en-US" sz="3200" dirty="0">
                <a:solidFill>
                  <a:srgbClr val="E0E4E6"/>
                </a:solidFill>
                <a:latin typeface="Arial" panose="020B0604020202020204" pitchFamily="34" charset="0"/>
                <a:ea typeface="Barlow" pitchFamily="34" charset="-122"/>
                <a:cs typeface="Arial" panose="020B0604020202020204" pitchFamily="34" charset="0"/>
              </a:rPr>
              <a:t>This signals an urgent need to address these risk factors comprehensively.</a:t>
            </a:r>
            <a:endParaRPr lang="en-US" sz="3200" dirty="0">
              <a:latin typeface="Arial" panose="020B0604020202020204" pitchFamily="34" charset="0"/>
              <a:cs typeface="Arial" panose="020B0604020202020204" pitchFamily="34" charset="0"/>
            </a:endParaRPr>
          </a:p>
        </p:txBody>
      </p:sp>
      <p:sp>
        <p:nvSpPr>
          <p:cNvPr id="17" name="Text 15"/>
          <p:cNvSpPr/>
          <p:nvPr/>
        </p:nvSpPr>
        <p:spPr>
          <a:xfrm>
            <a:off x="6881512" y="1468552"/>
            <a:ext cx="2237899" cy="279797"/>
          </a:xfrm>
          <a:prstGeom prst="rect">
            <a:avLst/>
          </a:prstGeom>
          <a:noFill/>
          <a:ln/>
        </p:spPr>
        <p:txBody>
          <a:bodyPr wrap="none" lIns="0" tIns="0" rIns="0" bIns="0" rtlCol="0" anchor="t"/>
          <a:lstStyle/>
          <a:p>
            <a:pPr marL="0" indent="0" algn="l">
              <a:lnSpc>
                <a:spcPts val="2200"/>
              </a:lnSpc>
              <a:buNone/>
            </a:pPr>
            <a:r>
              <a:rPr lang="en-US" sz="3200" b="1" dirty="0">
                <a:solidFill>
                  <a:srgbClr val="FF0000"/>
                </a:solidFill>
                <a:latin typeface="Arial" panose="020B0604020202020204" pitchFamily="34" charset="0"/>
                <a:ea typeface="Spline Sans Bold" pitchFamily="34" charset="-122"/>
                <a:cs typeface="Arial" panose="020B0604020202020204" pitchFamily="34" charset="0"/>
              </a:rPr>
              <a:t>Recommendations:</a:t>
            </a:r>
            <a:endParaRPr lang="en-US" sz="3200" dirty="0">
              <a:solidFill>
                <a:srgbClr val="FF0000"/>
              </a:solidFill>
              <a:latin typeface="Arial" panose="020B0604020202020204" pitchFamily="34" charset="0"/>
              <a:cs typeface="Arial" panose="020B0604020202020204" pitchFamily="34" charset="0"/>
            </a:endParaRPr>
          </a:p>
        </p:txBody>
      </p:sp>
      <p:sp>
        <p:nvSpPr>
          <p:cNvPr id="18" name="Text 16"/>
          <p:cNvSpPr/>
          <p:nvPr/>
        </p:nvSpPr>
        <p:spPr>
          <a:xfrm>
            <a:off x="6881511" y="1909440"/>
            <a:ext cx="7256519" cy="1160145"/>
          </a:xfrm>
          <a:prstGeom prst="rect">
            <a:avLst/>
          </a:prstGeom>
          <a:noFill/>
          <a:ln/>
        </p:spPr>
        <p:txBody>
          <a:bodyPr wrap="square" lIns="0" tIns="0" rIns="0" bIns="0" rtlCol="0" anchor="t"/>
          <a:lstStyle/>
          <a:p>
            <a:pPr marL="0" indent="0" algn="l">
              <a:buNone/>
            </a:pPr>
            <a:r>
              <a:rPr lang="en-US" sz="2800" dirty="0">
                <a:solidFill>
                  <a:srgbClr val="E0E4E6"/>
                </a:solidFill>
                <a:latin typeface="Arial" panose="020B0604020202020204" pitchFamily="34" charset="0"/>
                <a:ea typeface="Barlow" pitchFamily="34" charset="-122"/>
                <a:cs typeface="Arial" panose="020B0604020202020204" pitchFamily="34" charset="0"/>
              </a:rPr>
              <a:t>Implementing advanced predictive analytics to identify at-risk customers proactively can pave the way for preemptive measures. </a:t>
            </a:r>
          </a:p>
          <a:p>
            <a:pPr marL="0" indent="0" algn="l">
              <a:buNone/>
            </a:pPr>
            <a:endParaRPr lang="en-US" sz="2800" dirty="0">
              <a:solidFill>
                <a:srgbClr val="E0E4E6"/>
              </a:solidFill>
              <a:latin typeface="Arial" panose="020B0604020202020204" pitchFamily="34" charset="0"/>
              <a:ea typeface="Barlow" pitchFamily="34" charset="-122"/>
              <a:cs typeface="Arial" panose="020B0604020202020204" pitchFamily="34" charset="0"/>
            </a:endParaRPr>
          </a:p>
          <a:p>
            <a:pPr marL="0" indent="0" algn="l">
              <a:buNone/>
            </a:pPr>
            <a:r>
              <a:rPr lang="en-US" sz="2800" dirty="0">
                <a:solidFill>
                  <a:srgbClr val="E0E4E6"/>
                </a:solidFill>
                <a:latin typeface="Arial" panose="020B0604020202020204" pitchFamily="34" charset="0"/>
                <a:ea typeface="Barlow" pitchFamily="34" charset="-122"/>
                <a:cs typeface="Arial" panose="020B0604020202020204" pitchFamily="34" charset="0"/>
              </a:rPr>
              <a:t>Customized support packages for these individuals could mitigate potential defaults and strengthen customer relationships.</a:t>
            </a:r>
            <a:endParaRPr lang="en-US" sz="2800" dirty="0">
              <a:latin typeface="Arial" panose="020B0604020202020204" pitchFamily="34" charset="0"/>
              <a:cs typeface="Arial" panose="020B0604020202020204" pitchFamily="34" charset="0"/>
            </a:endParaRPr>
          </a:p>
        </p:txBody>
      </p:sp>
      <p:sp>
        <p:nvSpPr>
          <p:cNvPr id="19" name="Text 17"/>
          <p:cNvSpPr/>
          <p:nvPr/>
        </p:nvSpPr>
        <p:spPr>
          <a:xfrm>
            <a:off x="6881511" y="5486400"/>
            <a:ext cx="2237899" cy="279797"/>
          </a:xfrm>
          <a:prstGeom prst="rect">
            <a:avLst/>
          </a:prstGeom>
          <a:noFill/>
          <a:ln/>
        </p:spPr>
        <p:txBody>
          <a:bodyPr wrap="none" lIns="0" tIns="0" rIns="0" bIns="0" rtlCol="0" anchor="t"/>
          <a:lstStyle/>
          <a:p>
            <a:pPr marL="0" indent="0" algn="l">
              <a:lnSpc>
                <a:spcPts val="2200"/>
              </a:lnSpc>
              <a:buNone/>
            </a:pPr>
            <a:r>
              <a:rPr lang="en-US" sz="3200" b="1" dirty="0">
                <a:solidFill>
                  <a:srgbClr val="FF0000"/>
                </a:solidFill>
                <a:latin typeface="Arial" panose="020B0604020202020204" pitchFamily="34" charset="0"/>
                <a:ea typeface="Spline Sans Bold" pitchFamily="34" charset="-122"/>
                <a:cs typeface="Arial" panose="020B0604020202020204" pitchFamily="34" charset="0"/>
              </a:rPr>
              <a:t>Conclusions:</a:t>
            </a:r>
            <a:endParaRPr lang="en-US" sz="3200" dirty="0">
              <a:solidFill>
                <a:srgbClr val="FF0000"/>
              </a:solidFill>
              <a:latin typeface="Arial" panose="020B0604020202020204" pitchFamily="34" charset="0"/>
              <a:cs typeface="Arial" panose="020B0604020202020204" pitchFamily="34" charset="0"/>
            </a:endParaRPr>
          </a:p>
        </p:txBody>
      </p:sp>
      <p:sp>
        <p:nvSpPr>
          <p:cNvPr id="20" name="Text 18"/>
          <p:cNvSpPr/>
          <p:nvPr/>
        </p:nvSpPr>
        <p:spPr>
          <a:xfrm>
            <a:off x="6881512" y="6019628"/>
            <a:ext cx="7256518" cy="1160145"/>
          </a:xfrm>
          <a:prstGeom prst="rect">
            <a:avLst/>
          </a:prstGeom>
          <a:noFill/>
          <a:ln/>
        </p:spPr>
        <p:txBody>
          <a:bodyPr wrap="square" lIns="0" tIns="0" rIns="0" bIns="0" rtlCol="0" anchor="t"/>
          <a:lstStyle/>
          <a:p>
            <a:pPr marL="0" indent="0" algn="l">
              <a:buNone/>
            </a:pPr>
            <a:r>
              <a:rPr lang="en-US" sz="2800" dirty="0">
                <a:solidFill>
                  <a:srgbClr val="E0E4E6"/>
                </a:solidFill>
                <a:latin typeface="Arial" panose="020B0604020202020204" pitchFamily="34" charset="0"/>
                <a:ea typeface="Barlow" pitchFamily="34" charset="-122"/>
                <a:cs typeface="Arial" panose="020B0604020202020204" pitchFamily="34" charset="0"/>
              </a:rPr>
              <a:t>Adopting a proactive risk management strategy not only protects the financial integrity of the organization but positions it as a responsible lender.</a:t>
            </a:r>
          </a:p>
          <a:p>
            <a:pPr marL="0" indent="0" algn="l">
              <a:buNone/>
            </a:pPr>
            <a:endParaRPr lang="en-US" sz="2800" dirty="0">
              <a:solidFill>
                <a:srgbClr val="E0E4E6"/>
              </a:solidFill>
              <a:latin typeface="Arial" panose="020B0604020202020204" pitchFamily="34" charset="0"/>
              <a:ea typeface="Barlow" pitchFamily="34" charset="-122"/>
              <a:cs typeface="Arial" panose="020B0604020202020204" pitchFamily="34" charset="0"/>
            </a:endParaRPr>
          </a:p>
          <a:p>
            <a:pPr marL="0" indent="0" algn="l">
              <a:buNone/>
            </a:pPr>
            <a:r>
              <a:rPr lang="en-US" sz="2800" dirty="0">
                <a:solidFill>
                  <a:srgbClr val="E0E4E6"/>
                </a:solidFill>
                <a:latin typeface="Arial" panose="020B0604020202020204" pitchFamily="34" charset="0"/>
                <a:ea typeface="Barlow" pitchFamily="34" charset="-122"/>
                <a:cs typeface="Arial" panose="020B0604020202020204" pitchFamily="34" charset="0"/>
              </a:rPr>
              <a:t>By addressing the needs of high-risk customers, the organization can foster loyalty and ensure sustainable growth.</a:t>
            </a:r>
            <a:endParaRPr lang="en-US" sz="2800" dirty="0">
              <a:latin typeface="Arial" panose="020B0604020202020204" pitchFamily="34" charset="0"/>
              <a:cs typeface="Arial" panose="020B0604020202020204" pitchFamily="34" charset="0"/>
            </a:endParaRPr>
          </a:p>
        </p:txBody>
      </p:sp>
      <p:sp>
        <p:nvSpPr>
          <p:cNvPr id="21" name="Rectangle: Rounded Corners 20">
            <a:extLst>
              <a:ext uri="{FF2B5EF4-FFF2-40B4-BE49-F238E27FC236}">
                <a16:creationId xmlns:a16="http://schemas.microsoft.com/office/drawing/2014/main" id="{A3F27CB0-D0CD-F1BA-C604-7926A345B557}"/>
              </a:ext>
            </a:extLst>
          </p:cNvPr>
          <p:cNvSpPr/>
          <p:nvPr/>
        </p:nvSpPr>
        <p:spPr>
          <a:xfrm>
            <a:off x="12567140" y="10410091"/>
            <a:ext cx="1992922" cy="457147"/>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22" name="Picture 21">
            <a:extLst>
              <a:ext uri="{FF2B5EF4-FFF2-40B4-BE49-F238E27FC236}">
                <a16:creationId xmlns:a16="http://schemas.microsoft.com/office/drawing/2014/main" id="{7FCD50B2-B2AE-BD2D-D999-0B4CA094D0A8}"/>
              </a:ext>
            </a:extLst>
          </p:cNvPr>
          <p:cNvPicPr>
            <a:picLocks noChangeAspect="1"/>
          </p:cNvPicPr>
          <p:nvPr/>
        </p:nvPicPr>
        <p:blipFill>
          <a:blip r:embed="rId3"/>
          <a:stretch>
            <a:fillRect/>
          </a:stretch>
        </p:blipFill>
        <p:spPr>
          <a:xfrm>
            <a:off x="11887200" y="9753491"/>
            <a:ext cx="2981202" cy="1219306"/>
          </a:xfrm>
          <a:prstGeom prst="rect">
            <a:avLst/>
          </a:prstGeom>
        </p:spPr>
      </p:pic>
      <p:sp>
        <p:nvSpPr>
          <p:cNvPr id="23" name="Shape 5">
            <a:extLst>
              <a:ext uri="{FF2B5EF4-FFF2-40B4-BE49-F238E27FC236}">
                <a16:creationId xmlns:a16="http://schemas.microsoft.com/office/drawing/2014/main" id="{1550930C-F7BB-3395-F9CA-2E2F52825436}"/>
              </a:ext>
            </a:extLst>
          </p:cNvPr>
          <p:cNvSpPr/>
          <p:nvPr/>
        </p:nvSpPr>
        <p:spPr>
          <a:xfrm>
            <a:off x="6462532" y="300450"/>
            <a:ext cx="7896404" cy="9453044"/>
          </a:xfrm>
          <a:prstGeom prst="roundRect">
            <a:avLst>
              <a:gd name="adj" fmla="val 9494"/>
            </a:avLst>
          </a:prstGeom>
          <a:noFill/>
          <a:ln>
            <a:solidFill>
              <a:schemeClr val="accent6">
                <a:lumMod val="50000"/>
              </a:schemeClr>
            </a:solidFill>
          </a:ln>
        </p:spPr>
        <p:txBody>
          <a:bodyPr/>
          <a:lstStyle/>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791746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4927D170-48DC-005C-2D8B-6D5A84697D4C}"/>
              </a:ext>
            </a:extLst>
          </p:cNvPr>
          <p:cNvSpPr/>
          <p:nvPr/>
        </p:nvSpPr>
        <p:spPr>
          <a:xfrm>
            <a:off x="12567140" y="10410091"/>
            <a:ext cx="1992922" cy="457147"/>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2" name="Image 0" descr="preencoded.png"/>
          <p:cNvPicPr>
            <a:picLocks noChangeAspect="1"/>
          </p:cNvPicPr>
          <p:nvPr/>
        </p:nvPicPr>
        <p:blipFill>
          <a:blip r:embed="rId3"/>
          <a:stretch>
            <a:fillRect/>
          </a:stretch>
        </p:blipFill>
        <p:spPr>
          <a:xfrm>
            <a:off x="0" y="0"/>
            <a:ext cx="14630400" cy="2140981"/>
          </a:xfrm>
          <a:prstGeom prst="rect">
            <a:avLst/>
          </a:prstGeom>
        </p:spPr>
      </p:pic>
      <p:sp>
        <p:nvSpPr>
          <p:cNvPr id="3" name="Text 0"/>
          <p:cNvSpPr/>
          <p:nvPr/>
        </p:nvSpPr>
        <p:spPr>
          <a:xfrm>
            <a:off x="271463" y="2398807"/>
            <a:ext cx="9724906" cy="447437"/>
          </a:xfrm>
          <a:prstGeom prst="rect">
            <a:avLst/>
          </a:prstGeom>
          <a:noFill/>
          <a:ln/>
        </p:spPr>
        <p:txBody>
          <a:bodyPr wrap="none" lIns="0" tIns="0" rIns="0" bIns="0" rtlCol="0" anchor="t"/>
          <a:lstStyle/>
          <a:p>
            <a:pPr marL="0" indent="0" algn="l">
              <a:lnSpc>
                <a:spcPts val="3500"/>
              </a:lnSpc>
              <a:buNone/>
            </a:pPr>
            <a:r>
              <a:rPr lang="en-US" sz="4000" b="1" dirty="0">
                <a:solidFill>
                  <a:srgbClr val="F0FCFF"/>
                </a:solidFill>
                <a:latin typeface="Arial" panose="020B0604020202020204" pitchFamily="34" charset="0"/>
                <a:ea typeface="Spline Sans Bold" pitchFamily="34" charset="-122"/>
                <a:cs typeface="Arial" panose="020B0604020202020204" pitchFamily="34" charset="0"/>
              </a:rPr>
              <a:t>Integration and Data Flow: Dual Data Pipeline Architecture</a:t>
            </a:r>
            <a:endParaRPr lang="en-US" sz="4000" dirty="0">
              <a:latin typeface="Arial" panose="020B0604020202020204" pitchFamily="34" charset="0"/>
              <a:cs typeface="Arial" panose="020B0604020202020204" pitchFamily="34" charset="0"/>
            </a:endParaRPr>
          </a:p>
        </p:txBody>
      </p:sp>
      <p:sp>
        <p:nvSpPr>
          <p:cNvPr id="20" name="Text 17"/>
          <p:cNvSpPr/>
          <p:nvPr/>
        </p:nvSpPr>
        <p:spPr>
          <a:xfrm>
            <a:off x="881063" y="7085398"/>
            <a:ext cx="2974181" cy="335756"/>
          </a:xfrm>
          <a:prstGeom prst="rect">
            <a:avLst/>
          </a:prstGeom>
          <a:noFill/>
          <a:ln/>
        </p:spPr>
        <p:txBody>
          <a:bodyPr wrap="none" lIns="0" tIns="0" rIns="0" bIns="0" rtlCol="0" anchor="t"/>
          <a:lstStyle/>
          <a:p>
            <a:pPr marL="0" indent="0" algn="l">
              <a:lnSpc>
                <a:spcPts val="2600"/>
              </a:lnSpc>
              <a:buNone/>
            </a:pPr>
            <a:r>
              <a:rPr lang="en-US" sz="2800" b="1" dirty="0">
                <a:solidFill>
                  <a:srgbClr val="C00000"/>
                </a:solidFill>
                <a:latin typeface="Arial" panose="020B0604020202020204" pitchFamily="34" charset="0"/>
                <a:ea typeface="Spline Sans Bold" pitchFamily="34" charset="-122"/>
                <a:cs typeface="Arial" panose="020B0604020202020204" pitchFamily="34" charset="0"/>
              </a:rPr>
              <a:t>Consistency Assurance</a:t>
            </a:r>
            <a:endParaRPr lang="en-US" sz="2800" dirty="0">
              <a:solidFill>
                <a:srgbClr val="C00000"/>
              </a:solidFill>
              <a:latin typeface="Arial" panose="020B0604020202020204" pitchFamily="34" charset="0"/>
              <a:cs typeface="Arial" panose="020B0604020202020204" pitchFamily="34" charset="0"/>
            </a:endParaRPr>
          </a:p>
        </p:txBody>
      </p:sp>
      <p:sp>
        <p:nvSpPr>
          <p:cNvPr id="21" name="Text 18"/>
          <p:cNvSpPr/>
          <p:nvPr/>
        </p:nvSpPr>
        <p:spPr>
          <a:xfrm>
            <a:off x="881063" y="7664962"/>
            <a:ext cx="13524886" cy="1160139"/>
          </a:xfrm>
          <a:prstGeom prst="rect">
            <a:avLst/>
          </a:prstGeom>
          <a:noFill/>
          <a:ln/>
        </p:spPr>
        <p:txBody>
          <a:bodyPr wrap="square" lIns="0" tIns="0" rIns="0" bIns="0" rtlCol="0" anchor="t"/>
          <a:lstStyle/>
          <a:p>
            <a:pPr marL="342900" indent="-342900" algn="l">
              <a:buSzPct val="100000"/>
              <a:buChar char="•"/>
            </a:pPr>
            <a:r>
              <a:rPr lang="en-US" sz="2400" dirty="0">
                <a:solidFill>
                  <a:srgbClr val="E0E4E6"/>
                </a:solidFill>
                <a:latin typeface="Arial" panose="020B0604020202020204" pitchFamily="34" charset="0"/>
                <a:ea typeface="Barlow" pitchFamily="34" charset="-122"/>
                <a:cs typeface="Arial" panose="020B0604020202020204" pitchFamily="34" charset="0"/>
              </a:rPr>
              <a:t>Analytical Consistency: Both platforms use the same underlying algorithms and methodologies</a:t>
            </a:r>
          </a:p>
          <a:p>
            <a:pPr marL="342900" indent="-342900" algn="l">
              <a:buSzPct val="100000"/>
              <a:buChar char="•"/>
            </a:pPr>
            <a:endParaRPr lang="en-US" sz="2400" dirty="0">
              <a:latin typeface="Arial" panose="020B0604020202020204" pitchFamily="34" charset="0"/>
              <a:cs typeface="Arial" panose="020B0604020202020204" pitchFamily="34" charset="0"/>
            </a:endParaRPr>
          </a:p>
          <a:p>
            <a:pPr marL="342900" indent="-342900" algn="l">
              <a:buSzPct val="100000"/>
              <a:buChar char="•"/>
            </a:pPr>
            <a:r>
              <a:rPr lang="en-US" sz="2400" dirty="0">
                <a:solidFill>
                  <a:srgbClr val="E0E4E6"/>
                </a:solidFill>
                <a:latin typeface="Arial" panose="020B0604020202020204" pitchFamily="34" charset="0"/>
                <a:ea typeface="Barlow" pitchFamily="34" charset="-122"/>
                <a:cs typeface="Arial" panose="020B0604020202020204" pitchFamily="34" charset="0"/>
              </a:rPr>
              <a:t>Insight Quality: Comparable analytical rigor across both implementations</a:t>
            </a:r>
          </a:p>
          <a:p>
            <a:pPr marL="342900" indent="-342900" algn="l">
              <a:buSzPct val="100000"/>
              <a:buChar char="•"/>
            </a:pPr>
            <a:endParaRPr lang="en-US" sz="2400" dirty="0">
              <a:latin typeface="Arial" panose="020B0604020202020204" pitchFamily="34" charset="0"/>
              <a:cs typeface="Arial" panose="020B0604020202020204" pitchFamily="34" charset="0"/>
            </a:endParaRPr>
          </a:p>
          <a:p>
            <a:pPr marL="342900" indent="-342900" algn="l">
              <a:buSzPct val="100000"/>
              <a:buChar char="•"/>
            </a:pPr>
            <a:r>
              <a:rPr lang="en-US" sz="2400" dirty="0">
                <a:solidFill>
                  <a:srgbClr val="E0E4E6"/>
                </a:solidFill>
                <a:latin typeface="Arial" panose="020B0604020202020204" pitchFamily="34" charset="0"/>
                <a:ea typeface="Barlow" pitchFamily="34" charset="-122"/>
                <a:cs typeface="Arial" panose="020B0604020202020204" pitchFamily="34" charset="0"/>
              </a:rPr>
              <a:t>Methodological Alignment: Consistent application of machine learning and statistical techniques</a:t>
            </a:r>
          </a:p>
          <a:p>
            <a:pPr marL="342900" indent="-342900" algn="l">
              <a:buSzPct val="100000"/>
              <a:buChar char="•"/>
            </a:pPr>
            <a:endParaRPr lang="en-US" sz="2400" dirty="0">
              <a:latin typeface="Arial" panose="020B0604020202020204" pitchFamily="34" charset="0"/>
              <a:cs typeface="Arial" panose="020B0604020202020204" pitchFamily="34" charset="0"/>
            </a:endParaRPr>
          </a:p>
          <a:p>
            <a:pPr marL="342900" indent="-342900" algn="l">
              <a:buSzPct val="100000"/>
              <a:buChar char="•"/>
            </a:pPr>
            <a:r>
              <a:rPr lang="en-US" sz="2400" dirty="0">
                <a:solidFill>
                  <a:srgbClr val="E0E4E6"/>
                </a:solidFill>
                <a:latin typeface="Arial" panose="020B0604020202020204" pitchFamily="34" charset="0"/>
                <a:ea typeface="Barlow" pitchFamily="34" charset="-122"/>
                <a:cs typeface="Arial" panose="020B0604020202020204" pitchFamily="34" charset="0"/>
              </a:rPr>
              <a:t>Business Logic: Unified business rules and decision frameworks</a:t>
            </a:r>
            <a:endParaRPr lang="en-US" sz="2400" dirty="0">
              <a:latin typeface="Arial" panose="020B0604020202020204" pitchFamily="34" charset="0"/>
              <a:cs typeface="Arial" panose="020B0604020202020204" pitchFamily="34" charset="0"/>
            </a:endParaRPr>
          </a:p>
        </p:txBody>
      </p:sp>
      <p:pic>
        <p:nvPicPr>
          <p:cNvPr id="22" name="Picture 21">
            <a:extLst>
              <a:ext uri="{FF2B5EF4-FFF2-40B4-BE49-F238E27FC236}">
                <a16:creationId xmlns:a16="http://schemas.microsoft.com/office/drawing/2014/main" id="{3B095617-D859-F195-6AC8-89522E401628}"/>
              </a:ext>
            </a:extLst>
          </p:cNvPr>
          <p:cNvPicPr>
            <a:picLocks noChangeAspect="1"/>
          </p:cNvPicPr>
          <p:nvPr/>
        </p:nvPicPr>
        <p:blipFill>
          <a:blip r:embed="rId4"/>
          <a:stretch>
            <a:fillRect/>
          </a:stretch>
        </p:blipFill>
        <p:spPr>
          <a:xfrm>
            <a:off x="11887200" y="9706600"/>
            <a:ext cx="2981202" cy="1219306"/>
          </a:xfrm>
          <a:prstGeom prst="rect">
            <a:avLst/>
          </a:prstGeom>
        </p:spPr>
      </p:pic>
      <p:sp>
        <p:nvSpPr>
          <p:cNvPr id="24" name="Shape 2">
            <a:extLst>
              <a:ext uri="{FF2B5EF4-FFF2-40B4-BE49-F238E27FC236}">
                <a16:creationId xmlns:a16="http://schemas.microsoft.com/office/drawing/2014/main" id="{06A32592-2DE0-598A-3563-5F62752F3EEF}"/>
              </a:ext>
            </a:extLst>
          </p:cNvPr>
          <p:cNvSpPr/>
          <p:nvPr/>
        </p:nvSpPr>
        <p:spPr>
          <a:xfrm>
            <a:off x="609719" y="3058249"/>
            <a:ext cx="6475809" cy="3484045"/>
          </a:xfrm>
          <a:prstGeom prst="roundRect">
            <a:avLst>
              <a:gd name="adj" fmla="val 13786"/>
            </a:avLst>
          </a:prstGeom>
          <a:solidFill>
            <a:srgbClr val="29DDDA">
              <a:alpha val="75000"/>
            </a:srgbClr>
          </a:solidFill>
          <a:ln/>
        </p:spPr>
      </p:sp>
      <p:sp>
        <p:nvSpPr>
          <p:cNvPr id="25" name="Text 3">
            <a:extLst>
              <a:ext uri="{FF2B5EF4-FFF2-40B4-BE49-F238E27FC236}">
                <a16:creationId xmlns:a16="http://schemas.microsoft.com/office/drawing/2014/main" id="{2FEA37D9-005C-169C-B9BA-91DCC80F8EA7}"/>
              </a:ext>
            </a:extLst>
          </p:cNvPr>
          <p:cNvSpPr/>
          <p:nvPr/>
        </p:nvSpPr>
        <p:spPr>
          <a:xfrm>
            <a:off x="1173572" y="3266328"/>
            <a:ext cx="3029664" cy="262176"/>
          </a:xfrm>
          <a:prstGeom prst="rect">
            <a:avLst/>
          </a:prstGeom>
          <a:noFill/>
          <a:ln/>
        </p:spPr>
        <p:txBody>
          <a:bodyPr wrap="none" lIns="0" tIns="0" rIns="0" bIns="0" rtlCol="0" anchor="t"/>
          <a:lstStyle/>
          <a:p>
            <a:pPr marL="0" indent="0" algn="l">
              <a:lnSpc>
                <a:spcPts val="2050"/>
              </a:lnSpc>
              <a:buNone/>
            </a:pPr>
            <a:r>
              <a:rPr lang="en-US" sz="2800" b="1" dirty="0">
                <a:solidFill>
                  <a:srgbClr val="C00000"/>
                </a:solidFill>
                <a:latin typeface="Arial" panose="020B0604020202020204" pitchFamily="34" charset="0"/>
                <a:ea typeface="Spline Sans Bold" pitchFamily="34" charset="-122"/>
                <a:cs typeface="Arial" panose="020B0604020202020204" pitchFamily="34" charset="0"/>
              </a:rPr>
              <a:t>STREAMLIT APPLICATION PATH</a:t>
            </a:r>
            <a:endParaRPr lang="en-US" sz="2800" dirty="0">
              <a:solidFill>
                <a:srgbClr val="C00000"/>
              </a:solidFill>
              <a:latin typeface="Arial" panose="020B0604020202020204" pitchFamily="34" charset="0"/>
              <a:cs typeface="Arial" panose="020B0604020202020204" pitchFamily="34" charset="0"/>
            </a:endParaRPr>
          </a:p>
        </p:txBody>
      </p:sp>
      <p:sp>
        <p:nvSpPr>
          <p:cNvPr id="26" name="Text 4">
            <a:extLst>
              <a:ext uri="{FF2B5EF4-FFF2-40B4-BE49-F238E27FC236}">
                <a16:creationId xmlns:a16="http://schemas.microsoft.com/office/drawing/2014/main" id="{81B1A9CB-C9CD-C889-E573-729F126379B8}"/>
              </a:ext>
            </a:extLst>
          </p:cNvPr>
          <p:cNvSpPr/>
          <p:nvPr/>
        </p:nvSpPr>
        <p:spPr>
          <a:xfrm>
            <a:off x="798433" y="3830432"/>
            <a:ext cx="6098381" cy="264319"/>
          </a:xfrm>
          <a:prstGeom prst="rect">
            <a:avLst/>
          </a:prstGeom>
          <a:noFill/>
          <a:ln/>
        </p:spPr>
        <p:txBody>
          <a:bodyPr wrap="none" lIns="0" tIns="0" rIns="0" bIns="0" rtlCol="0" anchor="t"/>
          <a:lstStyle/>
          <a:p>
            <a:pPr marL="0" indent="0" algn="l">
              <a:lnSpc>
                <a:spcPts val="2050"/>
              </a:lnSpc>
              <a:buNone/>
            </a:pPr>
            <a:r>
              <a:rPr lang="en-US" sz="2400" dirty="0">
                <a:solidFill>
                  <a:srgbClr val="000000"/>
                </a:solidFill>
                <a:latin typeface="Arial" panose="020B0604020202020204" pitchFamily="34" charset="0"/>
                <a:ea typeface="Barlow" pitchFamily="34" charset="-122"/>
                <a:cs typeface="Arial" panose="020B0604020202020204" pitchFamily="34" charset="0"/>
              </a:rPr>
              <a:t>Any Customer Dataset (CSV/Excel/JSON)</a:t>
            </a:r>
            <a:endParaRPr lang="en-US" sz="2400" dirty="0">
              <a:latin typeface="Arial" panose="020B0604020202020204" pitchFamily="34" charset="0"/>
              <a:cs typeface="Arial" panose="020B0604020202020204" pitchFamily="34" charset="0"/>
            </a:endParaRPr>
          </a:p>
        </p:txBody>
      </p:sp>
      <p:sp>
        <p:nvSpPr>
          <p:cNvPr id="27" name="Text 5">
            <a:extLst>
              <a:ext uri="{FF2B5EF4-FFF2-40B4-BE49-F238E27FC236}">
                <a16:creationId xmlns:a16="http://schemas.microsoft.com/office/drawing/2014/main" id="{47E0D370-07B0-CB9C-0429-4B722D15434C}"/>
              </a:ext>
            </a:extLst>
          </p:cNvPr>
          <p:cNvSpPr/>
          <p:nvPr/>
        </p:nvSpPr>
        <p:spPr>
          <a:xfrm>
            <a:off x="798433" y="4222148"/>
            <a:ext cx="6098381" cy="264319"/>
          </a:xfrm>
          <a:prstGeom prst="rect">
            <a:avLst/>
          </a:prstGeom>
          <a:noFill/>
          <a:ln/>
        </p:spPr>
        <p:txBody>
          <a:bodyPr wrap="none" lIns="0" tIns="0" rIns="0" bIns="0" rtlCol="0" anchor="t"/>
          <a:lstStyle/>
          <a:p>
            <a:pPr marL="0" indent="0" algn="ctr">
              <a:lnSpc>
                <a:spcPts val="2050"/>
              </a:lnSpc>
              <a:buNone/>
            </a:pPr>
            <a:r>
              <a:rPr lang="en-US" sz="2400" dirty="0">
                <a:solidFill>
                  <a:srgbClr val="000000"/>
                </a:solidFill>
                <a:latin typeface="Arial" panose="020B0604020202020204" pitchFamily="34" charset="0"/>
                <a:ea typeface="Barlow" pitchFamily="34" charset="-122"/>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28" name="Text 6">
            <a:extLst>
              <a:ext uri="{FF2B5EF4-FFF2-40B4-BE49-F238E27FC236}">
                <a16:creationId xmlns:a16="http://schemas.microsoft.com/office/drawing/2014/main" id="{7DC03F18-DBA4-70D3-22E7-A901E61A17C8}"/>
              </a:ext>
            </a:extLst>
          </p:cNvPr>
          <p:cNvSpPr/>
          <p:nvPr/>
        </p:nvSpPr>
        <p:spPr>
          <a:xfrm>
            <a:off x="798433" y="4613863"/>
            <a:ext cx="6098381" cy="264319"/>
          </a:xfrm>
          <a:prstGeom prst="rect">
            <a:avLst/>
          </a:prstGeom>
          <a:noFill/>
          <a:ln/>
        </p:spPr>
        <p:txBody>
          <a:bodyPr wrap="none" lIns="0" tIns="0" rIns="0" bIns="0" rtlCol="0" anchor="t"/>
          <a:lstStyle/>
          <a:p>
            <a:pPr marL="0" indent="0" algn="l">
              <a:lnSpc>
                <a:spcPts val="2050"/>
              </a:lnSpc>
              <a:buNone/>
            </a:pPr>
            <a:r>
              <a:rPr lang="en-US" sz="2400" dirty="0">
                <a:solidFill>
                  <a:srgbClr val="000000"/>
                </a:solidFill>
                <a:latin typeface="Arial" panose="020B0604020202020204" pitchFamily="34" charset="0"/>
                <a:ea typeface="Barlow" pitchFamily="34" charset="-122"/>
                <a:cs typeface="Arial" panose="020B0604020202020204" pitchFamily="34" charset="0"/>
              </a:rPr>
              <a:t>Adaptive Data Processing Engine</a:t>
            </a:r>
            <a:endParaRPr lang="en-US" sz="2400" dirty="0">
              <a:latin typeface="Arial" panose="020B0604020202020204" pitchFamily="34" charset="0"/>
              <a:cs typeface="Arial" panose="020B0604020202020204" pitchFamily="34" charset="0"/>
            </a:endParaRPr>
          </a:p>
        </p:txBody>
      </p:sp>
      <p:sp>
        <p:nvSpPr>
          <p:cNvPr id="29" name="Text 7">
            <a:extLst>
              <a:ext uri="{FF2B5EF4-FFF2-40B4-BE49-F238E27FC236}">
                <a16:creationId xmlns:a16="http://schemas.microsoft.com/office/drawing/2014/main" id="{272B80E5-AB88-F496-B342-09D4C57D720D}"/>
              </a:ext>
            </a:extLst>
          </p:cNvPr>
          <p:cNvSpPr/>
          <p:nvPr/>
        </p:nvSpPr>
        <p:spPr>
          <a:xfrm>
            <a:off x="798433" y="5005579"/>
            <a:ext cx="6098381" cy="264319"/>
          </a:xfrm>
          <a:prstGeom prst="rect">
            <a:avLst/>
          </a:prstGeom>
          <a:noFill/>
          <a:ln/>
        </p:spPr>
        <p:txBody>
          <a:bodyPr wrap="none" lIns="0" tIns="0" rIns="0" bIns="0" rtlCol="0" anchor="t"/>
          <a:lstStyle/>
          <a:p>
            <a:pPr marL="0" indent="0" algn="ctr">
              <a:lnSpc>
                <a:spcPts val="2050"/>
              </a:lnSpc>
              <a:buNone/>
            </a:pPr>
            <a:r>
              <a:rPr lang="en-US" sz="2400" dirty="0">
                <a:solidFill>
                  <a:srgbClr val="000000"/>
                </a:solidFill>
                <a:latin typeface="Arial" panose="020B0604020202020204" pitchFamily="34" charset="0"/>
                <a:ea typeface="Barlow" pitchFamily="34" charset="-122"/>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30" name="Text 8">
            <a:extLst>
              <a:ext uri="{FF2B5EF4-FFF2-40B4-BE49-F238E27FC236}">
                <a16:creationId xmlns:a16="http://schemas.microsoft.com/office/drawing/2014/main" id="{94907DF2-6089-D3AE-AF83-05D4AF5EA847}"/>
              </a:ext>
            </a:extLst>
          </p:cNvPr>
          <p:cNvSpPr/>
          <p:nvPr/>
        </p:nvSpPr>
        <p:spPr>
          <a:xfrm>
            <a:off x="798433" y="5397295"/>
            <a:ext cx="6098381" cy="264319"/>
          </a:xfrm>
          <a:prstGeom prst="rect">
            <a:avLst/>
          </a:prstGeom>
          <a:noFill/>
          <a:ln/>
        </p:spPr>
        <p:txBody>
          <a:bodyPr wrap="none" lIns="0" tIns="0" rIns="0" bIns="0" rtlCol="0" anchor="t"/>
          <a:lstStyle/>
          <a:p>
            <a:pPr marL="0" indent="0" algn="l">
              <a:lnSpc>
                <a:spcPts val="2050"/>
              </a:lnSpc>
              <a:buNone/>
            </a:pPr>
            <a:r>
              <a:rPr lang="en-US" sz="2400" dirty="0">
                <a:solidFill>
                  <a:srgbClr val="000000"/>
                </a:solidFill>
                <a:latin typeface="Arial" panose="020B0604020202020204" pitchFamily="34" charset="0"/>
                <a:ea typeface="Barlow" pitchFamily="34" charset="-122"/>
                <a:cs typeface="Arial" panose="020B0604020202020204" pitchFamily="34" charset="0"/>
              </a:rPr>
              <a:t>Dynamic Feature Engineering &amp; Analysis</a:t>
            </a:r>
            <a:endParaRPr lang="en-US" sz="2400" dirty="0">
              <a:latin typeface="Arial" panose="020B0604020202020204" pitchFamily="34" charset="0"/>
              <a:cs typeface="Arial" panose="020B0604020202020204" pitchFamily="34" charset="0"/>
            </a:endParaRPr>
          </a:p>
        </p:txBody>
      </p:sp>
      <p:sp>
        <p:nvSpPr>
          <p:cNvPr id="31" name="Text 9">
            <a:extLst>
              <a:ext uri="{FF2B5EF4-FFF2-40B4-BE49-F238E27FC236}">
                <a16:creationId xmlns:a16="http://schemas.microsoft.com/office/drawing/2014/main" id="{10DA22A1-F888-0E23-9F5F-2D9A3140C79F}"/>
              </a:ext>
            </a:extLst>
          </p:cNvPr>
          <p:cNvSpPr/>
          <p:nvPr/>
        </p:nvSpPr>
        <p:spPr>
          <a:xfrm>
            <a:off x="798433" y="5789010"/>
            <a:ext cx="6098381" cy="264319"/>
          </a:xfrm>
          <a:prstGeom prst="rect">
            <a:avLst/>
          </a:prstGeom>
          <a:noFill/>
          <a:ln/>
        </p:spPr>
        <p:txBody>
          <a:bodyPr wrap="none" lIns="0" tIns="0" rIns="0" bIns="0" rtlCol="0" anchor="t"/>
          <a:lstStyle/>
          <a:p>
            <a:pPr marL="0" indent="0" algn="ctr">
              <a:lnSpc>
                <a:spcPts val="2050"/>
              </a:lnSpc>
              <a:buNone/>
            </a:pPr>
            <a:r>
              <a:rPr lang="en-US" sz="2400" dirty="0">
                <a:solidFill>
                  <a:srgbClr val="000000"/>
                </a:solidFill>
                <a:latin typeface="Arial" panose="020B0604020202020204" pitchFamily="34" charset="0"/>
                <a:ea typeface="Barlow" pitchFamily="34" charset="-122"/>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32" name="Text 10">
            <a:extLst>
              <a:ext uri="{FF2B5EF4-FFF2-40B4-BE49-F238E27FC236}">
                <a16:creationId xmlns:a16="http://schemas.microsoft.com/office/drawing/2014/main" id="{CE03DC78-50ED-9B29-3D7A-2BC269093A0A}"/>
              </a:ext>
            </a:extLst>
          </p:cNvPr>
          <p:cNvSpPr/>
          <p:nvPr/>
        </p:nvSpPr>
        <p:spPr>
          <a:xfrm>
            <a:off x="798433" y="6180726"/>
            <a:ext cx="6098381" cy="264319"/>
          </a:xfrm>
          <a:prstGeom prst="rect">
            <a:avLst/>
          </a:prstGeom>
          <a:noFill/>
          <a:ln/>
        </p:spPr>
        <p:txBody>
          <a:bodyPr wrap="none" lIns="0" tIns="0" rIns="0" bIns="0" rtlCol="0" anchor="t"/>
          <a:lstStyle/>
          <a:p>
            <a:pPr marL="0" indent="0" algn="l">
              <a:lnSpc>
                <a:spcPts val="2050"/>
              </a:lnSpc>
              <a:buNone/>
            </a:pPr>
            <a:r>
              <a:rPr lang="en-US" sz="2400" dirty="0">
                <a:solidFill>
                  <a:srgbClr val="000000"/>
                </a:solidFill>
                <a:latin typeface="Arial" panose="020B0604020202020204" pitchFamily="34" charset="0"/>
                <a:ea typeface="Barlow" pitchFamily="34" charset="-122"/>
                <a:cs typeface="Arial" panose="020B0604020202020204" pitchFamily="34" charset="0"/>
              </a:rPr>
              <a:t>Real-time Insights &amp; Recommendations</a:t>
            </a:r>
            <a:endParaRPr lang="en-US" sz="2400" dirty="0">
              <a:latin typeface="Arial" panose="020B0604020202020204" pitchFamily="34" charset="0"/>
              <a:cs typeface="Arial" panose="020B0604020202020204" pitchFamily="34" charset="0"/>
            </a:endParaRPr>
          </a:p>
        </p:txBody>
      </p:sp>
      <p:sp>
        <p:nvSpPr>
          <p:cNvPr id="33" name="Shape 11">
            <a:extLst>
              <a:ext uri="{FF2B5EF4-FFF2-40B4-BE49-F238E27FC236}">
                <a16:creationId xmlns:a16="http://schemas.microsoft.com/office/drawing/2014/main" id="{9311CCBB-47B0-2E86-5350-B752D8B88CB8}"/>
              </a:ext>
            </a:extLst>
          </p:cNvPr>
          <p:cNvSpPr/>
          <p:nvPr/>
        </p:nvSpPr>
        <p:spPr>
          <a:xfrm>
            <a:off x="7281744" y="3058249"/>
            <a:ext cx="6475809" cy="3484045"/>
          </a:xfrm>
          <a:prstGeom prst="roundRect">
            <a:avLst>
              <a:gd name="adj" fmla="val 13786"/>
            </a:avLst>
          </a:prstGeom>
          <a:solidFill>
            <a:srgbClr val="37A7E7">
              <a:alpha val="75000"/>
            </a:srgbClr>
          </a:solidFill>
          <a:ln/>
        </p:spPr>
      </p:sp>
      <p:sp>
        <p:nvSpPr>
          <p:cNvPr id="34" name="Text 12">
            <a:extLst>
              <a:ext uri="{FF2B5EF4-FFF2-40B4-BE49-F238E27FC236}">
                <a16:creationId xmlns:a16="http://schemas.microsoft.com/office/drawing/2014/main" id="{B223C8AC-CF54-2363-BBD0-7B2AAB9C5037}"/>
              </a:ext>
            </a:extLst>
          </p:cNvPr>
          <p:cNvSpPr/>
          <p:nvPr/>
        </p:nvSpPr>
        <p:spPr>
          <a:xfrm>
            <a:off x="7708463" y="3265566"/>
            <a:ext cx="2811185" cy="262176"/>
          </a:xfrm>
          <a:prstGeom prst="rect">
            <a:avLst/>
          </a:prstGeom>
          <a:noFill/>
          <a:ln/>
        </p:spPr>
        <p:txBody>
          <a:bodyPr wrap="none" lIns="0" tIns="0" rIns="0" bIns="0" rtlCol="0" anchor="t"/>
          <a:lstStyle/>
          <a:p>
            <a:pPr marL="0" indent="0" algn="l">
              <a:lnSpc>
                <a:spcPts val="2050"/>
              </a:lnSpc>
              <a:buNone/>
            </a:pPr>
            <a:r>
              <a:rPr lang="en-US" sz="2800" b="1" dirty="0">
                <a:solidFill>
                  <a:srgbClr val="C00000"/>
                </a:solidFill>
                <a:latin typeface="Arial" panose="020B0604020202020204" pitchFamily="34" charset="0"/>
                <a:ea typeface="Spline Sans Bold" pitchFamily="34" charset="-122"/>
                <a:cs typeface="Arial" panose="020B0604020202020204" pitchFamily="34" charset="0"/>
              </a:rPr>
              <a:t>POWER BI DASHBOARD PATH</a:t>
            </a:r>
            <a:endParaRPr lang="en-US" sz="2800" dirty="0">
              <a:solidFill>
                <a:srgbClr val="C00000"/>
              </a:solidFill>
              <a:latin typeface="Arial" panose="020B0604020202020204" pitchFamily="34" charset="0"/>
              <a:cs typeface="Arial" panose="020B0604020202020204" pitchFamily="34" charset="0"/>
            </a:endParaRPr>
          </a:p>
        </p:txBody>
      </p:sp>
      <p:sp>
        <p:nvSpPr>
          <p:cNvPr id="35" name="Text 13">
            <a:extLst>
              <a:ext uri="{FF2B5EF4-FFF2-40B4-BE49-F238E27FC236}">
                <a16:creationId xmlns:a16="http://schemas.microsoft.com/office/drawing/2014/main" id="{1AD0BD6E-64CA-115C-050A-270BCA38B091}"/>
              </a:ext>
            </a:extLst>
          </p:cNvPr>
          <p:cNvSpPr/>
          <p:nvPr/>
        </p:nvSpPr>
        <p:spPr>
          <a:xfrm>
            <a:off x="7470458" y="3830432"/>
            <a:ext cx="6098381" cy="264319"/>
          </a:xfrm>
          <a:prstGeom prst="rect">
            <a:avLst/>
          </a:prstGeom>
          <a:noFill/>
          <a:ln/>
        </p:spPr>
        <p:txBody>
          <a:bodyPr wrap="none" lIns="0" tIns="0" rIns="0" bIns="0" rtlCol="0" anchor="t"/>
          <a:lstStyle/>
          <a:p>
            <a:pPr marL="0" indent="0" algn="l">
              <a:lnSpc>
                <a:spcPts val="2050"/>
              </a:lnSpc>
              <a:buNone/>
            </a:pPr>
            <a:r>
              <a:rPr lang="en-US" sz="2400" dirty="0">
                <a:solidFill>
                  <a:srgbClr val="000000"/>
                </a:solidFill>
                <a:latin typeface="Arial" panose="020B0604020202020204" pitchFamily="34" charset="0"/>
                <a:ea typeface="Barlow" pitchFamily="34" charset="-122"/>
                <a:cs typeface="Arial" panose="020B0604020202020204" pitchFamily="34" charset="0"/>
              </a:rPr>
              <a:t>DataVerse Africa Provided Dataset (Fixed)</a:t>
            </a:r>
            <a:endParaRPr lang="en-US" sz="2400" dirty="0">
              <a:latin typeface="Arial" panose="020B0604020202020204" pitchFamily="34" charset="0"/>
              <a:cs typeface="Arial" panose="020B0604020202020204" pitchFamily="34" charset="0"/>
            </a:endParaRPr>
          </a:p>
        </p:txBody>
      </p:sp>
      <p:sp>
        <p:nvSpPr>
          <p:cNvPr id="36" name="Text 14">
            <a:extLst>
              <a:ext uri="{FF2B5EF4-FFF2-40B4-BE49-F238E27FC236}">
                <a16:creationId xmlns:a16="http://schemas.microsoft.com/office/drawing/2014/main" id="{5DC2DF16-E4F3-024C-A61E-8FA98FD277E9}"/>
              </a:ext>
            </a:extLst>
          </p:cNvPr>
          <p:cNvSpPr/>
          <p:nvPr/>
        </p:nvSpPr>
        <p:spPr>
          <a:xfrm>
            <a:off x="7470458" y="4222148"/>
            <a:ext cx="6098381" cy="264319"/>
          </a:xfrm>
          <a:prstGeom prst="rect">
            <a:avLst/>
          </a:prstGeom>
          <a:noFill/>
          <a:ln/>
        </p:spPr>
        <p:txBody>
          <a:bodyPr wrap="none" lIns="0" tIns="0" rIns="0" bIns="0" rtlCol="0" anchor="t"/>
          <a:lstStyle/>
          <a:p>
            <a:pPr marL="0" indent="0" algn="ctr">
              <a:lnSpc>
                <a:spcPts val="2050"/>
              </a:lnSpc>
              <a:buNone/>
            </a:pPr>
            <a:r>
              <a:rPr lang="en-US" sz="2400" dirty="0">
                <a:solidFill>
                  <a:srgbClr val="000000"/>
                </a:solidFill>
                <a:latin typeface="Arial" panose="020B0604020202020204" pitchFamily="34" charset="0"/>
                <a:ea typeface="Barlow" pitchFamily="34" charset="-122"/>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37" name="Text 15">
            <a:extLst>
              <a:ext uri="{FF2B5EF4-FFF2-40B4-BE49-F238E27FC236}">
                <a16:creationId xmlns:a16="http://schemas.microsoft.com/office/drawing/2014/main" id="{A16088FD-1912-7904-EC25-A59027643E27}"/>
              </a:ext>
            </a:extLst>
          </p:cNvPr>
          <p:cNvSpPr/>
          <p:nvPr/>
        </p:nvSpPr>
        <p:spPr>
          <a:xfrm>
            <a:off x="7470458" y="4613863"/>
            <a:ext cx="6098381" cy="264319"/>
          </a:xfrm>
          <a:prstGeom prst="rect">
            <a:avLst/>
          </a:prstGeom>
          <a:noFill/>
          <a:ln/>
        </p:spPr>
        <p:txBody>
          <a:bodyPr wrap="none" lIns="0" tIns="0" rIns="0" bIns="0" rtlCol="0" anchor="t"/>
          <a:lstStyle/>
          <a:p>
            <a:pPr marL="0" indent="0" algn="l">
              <a:lnSpc>
                <a:spcPts val="2050"/>
              </a:lnSpc>
              <a:buNone/>
            </a:pPr>
            <a:r>
              <a:rPr lang="en-US" sz="2400" dirty="0">
                <a:solidFill>
                  <a:srgbClr val="000000"/>
                </a:solidFill>
                <a:latin typeface="Arial" panose="020B0604020202020204" pitchFamily="34" charset="0"/>
                <a:ea typeface="Barlow" pitchFamily="34" charset="-122"/>
                <a:cs typeface="Arial" panose="020B0604020202020204" pitchFamily="34" charset="0"/>
              </a:rPr>
              <a:t>Pre-processed Analytics &amp; Visualizations</a:t>
            </a:r>
            <a:endParaRPr lang="en-US" sz="2400" dirty="0">
              <a:latin typeface="Arial" panose="020B0604020202020204" pitchFamily="34" charset="0"/>
              <a:cs typeface="Arial" panose="020B0604020202020204" pitchFamily="34" charset="0"/>
            </a:endParaRPr>
          </a:p>
        </p:txBody>
      </p:sp>
      <p:sp>
        <p:nvSpPr>
          <p:cNvPr id="38" name="Text 16">
            <a:extLst>
              <a:ext uri="{FF2B5EF4-FFF2-40B4-BE49-F238E27FC236}">
                <a16:creationId xmlns:a16="http://schemas.microsoft.com/office/drawing/2014/main" id="{C0FED368-604A-0132-3B07-DEF179957E2C}"/>
              </a:ext>
            </a:extLst>
          </p:cNvPr>
          <p:cNvSpPr/>
          <p:nvPr/>
        </p:nvSpPr>
        <p:spPr>
          <a:xfrm>
            <a:off x="7470458" y="5005579"/>
            <a:ext cx="6098381" cy="264319"/>
          </a:xfrm>
          <a:prstGeom prst="rect">
            <a:avLst/>
          </a:prstGeom>
          <a:noFill/>
          <a:ln/>
        </p:spPr>
        <p:txBody>
          <a:bodyPr wrap="none" lIns="0" tIns="0" rIns="0" bIns="0" rtlCol="0" anchor="t"/>
          <a:lstStyle/>
          <a:p>
            <a:pPr marL="0" indent="0" algn="ctr">
              <a:lnSpc>
                <a:spcPts val="2050"/>
              </a:lnSpc>
              <a:buNone/>
            </a:pPr>
            <a:r>
              <a:rPr lang="en-US" sz="2400" dirty="0">
                <a:solidFill>
                  <a:srgbClr val="000000"/>
                </a:solidFill>
                <a:latin typeface="Arial" panose="020B0604020202020204" pitchFamily="34" charset="0"/>
                <a:ea typeface="Barlow" pitchFamily="34" charset="-122"/>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39" name="Text 17">
            <a:extLst>
              <a:ext uri="{FF2B5EF4-FFF2-40B4-BE49-F238E27FC236}">
                <a16:creationId xmlns:a16="http://schemas.microsoft.com/office/drawing/2014/main" id="{9AF19AF0-C657-0640-8E6E-DF429B94AF80}"/>
              </a:ext>
            </a:extLst>
          </p:cNvPr>
          <p:cNvSpPr/>
          <p:nvPr/>
        </p:nvSpPr>
        <p:spPr>
          <a:xfrm>
            <a:off x="7470458" y="5397295"/>
            <a:ext cx="6098381" cy="264319"/>
          </a:xfrm>
          <a:prstGeom prst="rect">
            <a:avLst/>
          </a:prstGeom>
          <a:noFill/>
          <a:ln/>
        </p:spPr>
        <p:txBody>
          <a:bodyPr wrap="none" lIns="0" tIns="0" rIns="0" bIns="0" rtlCol="0" anchor="t"/>
          <a:lstStyle/>
          <a:p>
            <a:pPr marL="0" indent="0" algn="l">
              <a:lnSpc>
                <a:spcPts val="2050"/>
              </a:lnSpc>
              <a:buNone/>
            </a:pPr>
            <a:r>
              <a:rPr lang="en-US" sz="2400" dirty="0">
                <a:solidFill>
                  <a:srgbClr val="000000"/>
                </a:solidFill>
                <a:latin typeface="Arial" panose="020B0604020202020204" pitchFamily="34" charset="0"/>
                <a:ea typeface="Barlow" pitchFamily="34" charset="-122"/>
                <a:cs typeface="Arial" panose="020B0604020202020204" pitchFamily="34" charset="0"/>
              </a:rPr>
              <a:t>Fixed Dashboard Suite (6 Dashboards)</a:t>
            </a:r>
            <a:endParaRPr lang="en-US" sz="2400" dirty="0">
              <a:latin typeface="Arial" panose="020B0604020202020204" pitchFamily="34" charset="0"/>
              <a:cs typeface="Arial" panose="020B0604020202020204" pitchFamily="34" charset="0"/>
            </a:endParaRPr>
          </a:p>
        </p:txBody>
      </p:sp>
      <p:sp>
        <p:nvSpPr>
          <p:cNvPr id="40" name="Text 18">
            <a:extLst>
              <a:ext uri="{FF2B5EF4-FFF2-40B4-BE49-F238E27FC236}">
                <a16:creationId xmlns:a16="http://schemas.microsoft.com/office/drawing/2014/main" id="{3C1584F0-2448-CA1E-A53B-3F2E075B0DBB}"/>
              </a:ext>
            </a:extLst>
          </p:cNvPr>
          <p:cNvSpPr/>
          <p:nvPr/>
        </p:nvSpPr>
        <p:spPr>
          <a:xfrm>
            <a:off x="7470458" y="5789010"/>
            <a:ext cx="6098381" cy="264319"/>
          </a:xfrm>
          <a:prstGeom prst="rect">
            <a:avLst/>
          </a:prstGeom>
          <a:noFill/>
          <a:ln/>
        </p:spPr>
        <p:txBody>
          <a:bodyPr wrap="none" lIns="0" tIns="0" rIns="0" bIns="0" rtlCol="0" anchor="t"/>
          <a:lstStyle/>
          <a:p>
            <a:pPr marL="0" indent="0" algn="ctr">
              <a:lnSpc>
                <a:spcPts val="2050"/>
              </a:lnSpc>
              <a:buNone/>
            </a:pPr>
            <a:r>
              <a:rPr lang="en-US" sz="2400" dirty="0">
                <a:solidFill>
                  <a:srgbClr val="000000"/>
                </a:solidFill>
                <a:latin typeface="Arial" panose="020B0604020202020204" pitchFamily="34" charset="0"/>
                <a:ea typeface="Barlow" pitchFamily="34" charset="-122"/>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41" name="Text 19">
            <a:extLst>
              <a:ext uri="{FF2B5EF4-FFF2-40B4-BE49-F238E27FC236}">
                <a16:creationId xmlns:a16="http://schemas.microsoft.com/office/drawing/2014/main" id="{F94AA5AD-3D17-66B4-84CC-CCB392000804}"/>
              </a:ext>
            </a:extLst>
          </p:cNvPr>
          <p:cNvSpPr/>
          <p:nvPr/>
        </p:nvSpPr>
        <p:spPr>
          <a:xfrm>
            <a:off x="7470458" y="6180726"/>
            <a:ext cx="6098381" cy="264319"/>
          </a:xfrm>
          <a:prstGeom prst="rect">
            <a:avLst/>
          </a:prstGeom>
          <a:noFill/>
          <a:ln/>
        </p:spPr>
        <p:txBody>
          <a:bodyPr wrap="none" lIns="0" tIns="0" rIns="0" bIns="0" rtlCol="0" anchor="t"/>
          <a:lstStyle/>
          <a:p>
            <a:pPr marL="0" indent="0" algn="l">
              <a:lnSpc>
                <a:spcPts val="2050"/>
              </a:lnSpc>
              <a:buNone/>
            </a:pPr>
            <a:r>
              <a:rPr lang="en-US" sz="2400" dirty="0">
                <a:solidFill>
                  <a:srgbClr val="000000"/>
                </a:solidFill>
                <a:latin typeface="Arial" panose="020B0604020202020204" pitchFamily="34" charset="0"/>
                <a:ea typeface="Barlow" pitchFamily="34" charset="-122"/>
                <a:cs typeface="Arial" panose="020B0604020202020204" pitchFamily="34" charset="0"/>
              </a:rPr>
              <a:t>Executive Reporting &amp; Performance Tracking</a:t>
            </a:r>
            <a:endParaRPr lang="en-US" sz="2400" dirty="0">
              <a:latin typeface="Arial" panose="020B0604020202020204" pitchFamily="34" charset="0"/>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18771" y="716866"/>
            <a:ext cx="5594747" cy="699254"/>
          </a:xfrm>
          <a:prstGeom prst="rect">
            <a:avLst/>
          </a:prstGeom>
          <a:noFill/>
          <a:ln/>
        </p:spPr>
        <p:txBody>
          <a:bodyPr wrap="none" lIns="0" tIns="0" rIns="0" bIns="0" rtlCol="0" anchor="t"/>
          <a:lstStyle/>
          <a:p>
            <a:pPr marL="0" indent="0" algn="l">
              <a:lnSpc>
                <a:spcPts val="5500"/>
              </a:lnSpc>
              <a:buNone/>
            </a:pPr>
            <a:r>
              <a:rPr lang="en-US" sz="6000" b="1" dirty="0">
                <a:solidFill>
                  <a:srgbClr val="00B0F0"/>
                </a:solidFill>
                <a:latin typeface="Arial" panose="020B0604020202020204" pitchFamily="34" charset="0"/>
                <a:ea typeface="Spline Sans Bold" pitchFamily="34" charset="-122"/>
                <a:cs typeface="Arial" panose="020B0604020202020204" pitchFamily="34" charset="0"/>
              </a:rPr>
              <a:t>Key Distinction</a:t>
            </a:r>
            <a:endParaRPr lang="en-US" sz="6000" dirty="0">
              <a:solidFill>
                <a:srgbClr val="00B0F0"/>
              </a:solidFill>
              <a:latin typeface="Arial" panose="020B0604020202020204" pitchFamily="34" charset="0"/>
              <a:cs typeface="Arial" panose="020B0604020202020204" pitchFamily="34" charset="0"/>
            </a:endParaRPr>
          </a:p>
        </p:txBody>
      </p:sp>
      <p:sp>
        <p:nvSpPr>
          <p:cNvPr id="3" name="Text 1"/>
          <p:cNvSpPr/>
          <p:nvPr/>
        </p:nvSpPr>
        <p:spPr>
          <a:xfrm>
            <a:off x="718771" y="1910765"/>
            <a:ext cx="12868275" cy="1611630"/>
          </a:xfrm>
          <a:prstGeom prst="rect">
            <a:avLst/>
          </a:prstGeom>
          <a:noFill/>
          <a:ln/>
        </p:spPr>
        <p:txBody>
          <a:bodyPr wrap="square" lIns="0" tIns="0" rIns="0" bIns="0" rtlCol="0" anchor="t"/>
          <a:lstStyle/>
          <a:p>
            <a:pPr marL="0" indent="0" algn="l">
              <a:lnSpc>
                <a:spcPct val="150000"/>
              </a:lnSpc>
              <a:buNone/>
            </a:pPr>
            <a:r>
              <a:rPr lang="en-US" sz="3600" dirty="0">
                <a:solidFill>
                  <a:srgbClr val="E0E4E6"/>
                </a:solidFill>
                <a:latin typeface="Arial" panose="020B0604020202020204" pitchFamily="34" charset="0"/>
                <a:ea typeface="Barlow" pitchFamily="34" charset="-122"/>
                <a:cs typeface="Arial" panose="020B0604020202020204" pitchFamily="34" charset="0"/>
              </a:rPr>
              <a:t>The platform demonstrates unique versatility through dual data handling capabilities. The Power BI dashboards were built using the specific 5,200-record dataset provided by </a:t>
            </a:r>
            <a:r>
              <a:rPr lang="en-US" sz="3600" dirty="0">
                <a:solidFill>
                  <a:srgbClr val="E0E4E6"/>
                </a:solidFill>
                <a:latin typeface="Arial" panose="020B0604020202020204" pitchFamily="34" charset="0"/>
                <a:ea typeface="Barlow" pitchFamily="34" charset="-122"/>
                <a:cs typeface="Arial" panose="020B0604020202020204" pitchFamily="34" charset="0"/>
                <a:hlinkClick r:id="rId3"/>
              </a:rPr>
              <a:t>DataVerse Africa </a:t>
            </a:r>
            <a:r>
              <a:rPr lang="en-US" sz="3600" dirty="0">
                <a:solidFill>
                  <a:srgbClr val="E0E4E6"/>
                </a:solidFill>
                <a:latin typeface="Arial" panose="020B0604020202020204" pitchFamily="34" charset="0"/>
                <a:ea typeface="Barlow" pitchFamily="34" charset="-122"/>
                <a:cs typeface="Arial" panose="020B0604020202020204" pitchFamily="34" charset="0"/>
              </a:rPr>
              <a:t>for the capstone project, delivering fixed, production-ready insights. </a:t>
            </a:r>
          </a:p>
          <a:p>
            <a:pPr marL="0" indent="0" algn="l">
              <a:lnSpc>
                <a:spcPct val="150000"/>
              </a:lnSpc>
              <a:buNone/>
            </a:pPr>
            <a:endParaRPr lang="en-US" sz="3600" dirty="0">
              <a:solidFill>
                <a:srgbClr val="E0E4E6"/>
              </a:solidFill>
              <a:latin typeface="Arial" panose="020B0604020202020204" pitchFamily="34" charset="0"/>
              <a:ea typeface="Barlow" pitchFamily="34" charset="-122"/>
              <a:cs typeface="Arial" panose="020B0604020202020204" pitchFamily="34" charset="0"/>
            </a:endParaRPr>
          </a:p>
          <a:p>
            <a:pPr marL="0" indent="0" algn="l">
              <a:lnSpc>
                <a:spcPct val="150000"/>
              </a:lnSpc>
              <a:buNone/>
            </a:pPr>
            <a:r>
              <a:rPr lang="en-US" sz="3600" dirty="0">
                <a:solidFill>
                  <a:srgbClr val="E0E4E6"/>
                </a:solidFill>
                <a:latin typeface="Arial" panose="020B0604020202020204" pitchFamily="34" charset="0"/>
                <a:ea typeface="Barlow" pitchFamily="34" charset="-122"/>
                <a:cs typeface="Arial" panose="020B0604020202020204" pitchFamily="34" charset="0"/>
              </a:rPr>
              <a:t>Conversely, the Streamlit application was engineered with adaptive intelligence to accept and analyze any customer dataset with similar characteristics, providing flexible, on-demand analytics capabilities.</a:t>
            </a:r>
            <a:endParaRPr lang="en-US" sz="3600" dirty="0">
              <a:latin typeface="Arial" panose="020B0604020202020204" pitchFamily="34" charset="0"/>
              <a:cs typeface="Arial" panose="020B0604020202020204" pitchFamily="34" charset="0"/>
            </a:endParaRPr>
          </a:p>
        </p:txBody>
      </p:sp>
      <p:sp>
        <p:nvSpPr>
          <p:cNvPr id="7" name="Oval 6">
            <a:extLst>
              <a:ext uri="{FF2B5EF4-FFF2-40B4-BE49-F238E27FC236}">
                <a16:creationId xmlns:a16="http://schemas.microsoft.com/office/drawing/2014/main" id="{8E7B97AF-F3C6-EC19-9466-F4B5B82E42AD}"/>
              </a:ext>
            </a:extLst>
          </p:cNvPr>
          <p:cNvSpPr/>
          <p:nvPr/>
        </p:nvSpPr>
        <p:spPr>
          <a:xfrm>
            <a:off x="12614031" y="10410092"/>
            <a:ext cx="1946031" cy="53926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 name="Freeform 14">
            <a:extLst>
              <a:ext uri="{FF2B5EF4-FFF2-40B4-BE49-F238E27FC236}">
                <a16:creationId xmlns:a16="http://schemas.microsoft.com/office/drawing/2014/main" id="{9656701B-D625-C01B-34C1-C13FD2988F5A}"/>
              </a:ext>
            </a:extLst>
          </p:cNvPr>
          <p:cNvSpPr/>
          <p:nvPr/>
        </p:nvSpPr>
        <p:spPr>
          <a:xfrm>
            <a:off x="11828573" y="9786871"/>
            <a:ext cx="1207934" cy="1114682"/>
          </a:xfrm>
          <a:custGeom>
            <a:avLst/>
            <a:gdLst/>
            <a:ahLst/>
            <a:cxnLst/>
            <a:rect l="l" t="t" r="r" b="b"/>
            <a:pathLst>
              <a:path w="1207934" h="1114682">
                <a:moveTo>
                  <a:pt x="0" y="0"/>
                </a:moveTo>
                <a:lnTo>
                  <a:pt x="1207933" y="0"/>
                </a:lnTo>
                <a:lnTo>
                  <a:pt x="1207933" y="1114682"/>
                </a:lnTo>
                <a:lnTo>
                  <a:pt x="0" y="1114682"/>
                </a:lnTo>
                <a:lnTo>
                  <a:pt x="0" y="0"/>
                </a:lnTo>
                <a:close/>
              </a:path>
            </a:pathLst>
          </a:custGeom>
          <a:blipFill>
            <a:blip r:embed="rId4"/>
            <a:stretch>
              <a:fillRect l="-186865" t="-163093" r="-187297" b="-250736"/>
            </a:stretch>
          </a:blipFill>
        </p:spPr>
      </p:sp>
      <p:sp>
        <p:nvSpPr>
          <p:cNvPr id="9" name="TextBox 17">
            <a:extLst>
              <a:ext uri="{FF2B5EF4-FFF2-40B4-BE49-F238E27FC236}">
                <a16:creationId xmlns:a16="http://schemas.microsoft.com/office/drawing/2014/main" id="{6391CF32-F573-494B-4E10-2EC794573149}"/>
              </a:ext>
            </a:extLst>
          </p:cNvPr>
          <p:cNvSpPr txBox="1"/>
          <p:nvPr/>
        </p:nvSpPr>
        <p:spPr>
          <a:xfrm>
            <a:off x="13036506" y="9991516"/>
            <a:ext cx="1772505" cy="837152"/>
          </a:xfrm>
          <a:prstGeom prst="rect">
            <a:avLst/>
          </a:prstGeom>
        </p:spPr>
        <p:txBody>
          <a:bodyPr lIns="0" tIns="0" rIns="0" bIns="0" rtlCol="0" anchor="t">
            <a:spAutoFit/>
          </a:bodyPr>
          <a:lstStyle/>
          <a:p>
            <a:pPr algn="l">
              <a:lnSpc>
                <a:spcPts val="3359"/>
              </a:lnSpc>
            </a:pPr>
            <a:r>
              <a:rPr lang="en-US" sz="2400" b="1" dirty="0">
                <a:solidFill>
                  <a:srgbClr val="0665BE"/>
                </a:solidFill>
                <a:latin typeface="Arial" panose="020B0604020202020204" pitchFamily="34" charset="0"/>
                <a:ea typeface="Gordita Bold"/>
                <a:cs typeface="Arial" panose="020B0604020202020204" pitchFamily="34" charset="0"/>
                <a:sym typeface="Gordita Bold"/>
                <a:hlinkClick r:id="rId3"/>
              </a:rPr>
              <a:t>Dataverse </a:t>
            </a:r>
          </a:p>
          <a:p>
            <a:pPr algn="l">
              <a:lnSpc>
                <a:spcPts val="3359"/>
              </a:lnSpc>
              <a:spcBef>
                <a:spcPct val="0"/>
              </a:spcBef>
            </a:pPr>
            <a:r>
              <a:rPr lang="en-US" sz="2400" b="1" dirty="0">
                <a:solidFill>
                  <a:srgbClr val="0665BE"/>
                </a:solidFill>
                <a:latin typeface="Arial" panose="020B0604020202020204" pitchFamily="34" charset="0"/>
                <a:ea typeface="Gordita Bold"/>
                <a:cs typeface="Arial" panose="020B0604020202020204" pitchFamily="34" charset="0"/>
                <a:sym typeface="Gordita Bold"/>
                <a:hlinkClick r:id="rId3"/>
              </a:rPr>
              <a:t>Africa</a:t>
            </a:r>
            <a:endParaRPr lang="en-US" sz="2400" b="1" dirty="0">
              <a:solidFill>
                <a:srgbClr val="0665BE"/>
              </a:solidFill>
              <a:latin typeface="Arial" panose="020B0604020202020204" pitchFamily="34" charset="0"/>
              <a:ea typeface="Gordita Bold"/>
              <a:cs typeface="Arial" panose="020B0604020202020204" pitchFamily="34" charset="0"/>
              <a:sym typeface="Gordita Bold"/>
            </a:endParaRPr>
          </a:p>
        </p:txBody>
      </p:sp>
      <p:grpSp>
        <p:nvGrpSpPr>
          <p:cNvPr id="10" name="Group 5">
            <a:extLst>
              <a:ext uri="{FF2B5EF4-FFF2-40B4-BE49-F238E27FC236}">
                <a16:creationId xmlns:a16="http://schemas.microsoft.com/office/drawing/2014/main" id="{88FA309D-7F86-78FF-AC77-410F33F731CB}"/>
              </a:ext>
            </a:extLst>
          </p:cNvPr>
          <p:cNvGrpSpPr>
            <a:grpSpLocks noChangeAspect="1"/>
          </p:cNvGrpSpPr>
          <p:nvPr/>
        </p:nvGrpSpPr>
        <p:grpSpPr>
          <a:xfrm>
            <a:off x="8617679" y="185024"/>
            <a:ext cx="6012721" cy="10672918"/>
            <a:chOff x="0" y="0"/>
            <a:chExt cx="4018674" cy="5096472"/>
          </a:xfrm>
        </p:grpSpPr>
        <p:sp>
          <p:nvSpPr>
            <p:cNvPr id="11" name="Freeform 6">
              <a:extLst>
                <a:ext uri="{FF2B5EF4-FFF2-40B4-BE49-F238E27FC236}">
                  <a16:creationId xmlns:a16="http://schemas.microsoft.com/office/drawing/2014/main" id="{98AEFFBF-BC28-AF08-7F17-8C937841253F}"/>
                </a:ext>
              </a:extLst>
            </p:cNvPr>
            <p:cNvSpPr/>
            <p:nvPr/>
          </p:nvSpPr>
          <p:spPr>
            <a:xfrm>
              <a:off x="0" y="0"/>
              <a:ext cx="4018661" cy="5096383"/>
            </a:xfrm>
            <a:custGeom>
              <a:avLst/>
              <a:gdLst/>
              <a:ahLst/>
              <a:cxnLst/>
              <a:rect l="l" t="t" r="r" b="b"/>
              <a:pathLst>
                <a:path w="4018661" h="5096383">
                  <a:moveTo>
                    <a:pt x="752856" y="0"/>
                  </a:moveTo>
                  <a:lnTo>
                    <a:pt x="1751076" y="3509264"/>
                  </a:lnTo>
                  <a:lnTo>
                    <a:pt x="0" y="5081270"/>
                  </a:lnTo>
                  <a:lnTo>
                    <a:pt x="2406904" y="5096383"/>
                  </a:lnTo>
                  <a:lnTo>
                    <a:pt x="2406904" y="5096383"/>
                  </a:lnTo>
                  <a:lnTo>
                    <a:pt x="4018661" y="3518154"/>
                  </a:lnTo>
                  <a:lnTo>
                    <a:pt x="2890520" y="0"/>
                  </a:lnTo>
                  <a:close/>
                </a:path>
              </a:pathLst>
            </a:custGeom>
            <a:blipFill>
              <a:blip r:embed="rId5">
                <a:alphaModFix amt="35000"/>
              </a:blip>
              <a:stretch>
                <a:fillRect l="-53104" r="-53104"/>
              </a:stretch>
            </a:blipFill>
          </p:spPr>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EBFEFB2B-A21E-745E-9F4B-874CAACAC0D9}"/>
              </a:ext>
            </a:extLst>
          </p:cNvPr>
          <p:cNvSpPr/>
          <p:nvPr/>
        </p:nvSpPr>
        <p:spPr>
          <a:xfrm>
            <a:off x="12567140" y="10410091"/>
            <a:ext cx="1992922" cy="457147"/>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 name="Text 0"/>
          <p:cNvSpPr/>
          <p:nvPr/>
        </p:nvSpPr>
        <p:spPr>
          <a:xfrm>
            <a:off x="4512528" y="39208"/>
            <a:ext cx="4197310" cy="391478"/>
          </a:xfrm>
          <a:prstGeom prst="rect">
            <a:avLst/>
          </a:prstGeom>
          <a:noFill/>
          <a:ln/>
        </p:spPr>
        <p:txBody>
          <a:bodyPr wrap="none" lIns="0" tIns="0" rIns="0" bIns="0" rtlCol="0" anchor="t"/>
          <a:lstStyle/>
          <a:p>
            <a:pPr marL="0" indent="0" algn="l">
              <a:lnSpc>
                <a:spcPts val="3050"/>
              </a:lnSpc>
              <a:buNone/>
            </a:pPr>
            <a:r>
              <a:rPr lang="en-US" sz="2800" b="1" dirty="0">
                <a:solidFill>
                  <a:srgbClr val="F0FCFF"/>
                </a:solidFill>
                <a:latin typeface="Arial" panose="020B0604020202020204" pitchFamily="34" charset="0"/>
                <a:ea typeface="Spline Sans Bold" pitchFamily="34" charset="-122"/>
                <a:cs typeface="Arial" panose="020B0604020202020204" pitchFamily="34" charset="0"/>
              </a:rPr>
              <a:t>Strategic Recommendations</a:t>
            </a:r>
            <a:endParaRPr lang="en-US" sz="2800" dirty="0">
              <a:latin typeface="Arial" panose="020B0604020202020204" pitchFamily="34" charset="0"/>
              <a:cs typeface="Arial" panose="020B0604020202020204" pitchFamily="34" charset="0"/>
            </a:endParaRPr>
          </a:p>
        </p:txBody>
      </p:sp>
      <p:sp>
        <p:nvSpPr>
          <p:cNvPr id="3" name="Shape 1"/>
          <p:cNvSpPr/>
          <p:nvPr/>
        </p:nvSpPr>
        <p:spPr>
          <a:xfrm>
            <a:off x="7280911" y="617495"/>
            <a:ext cx="45719" cy="9619737"/>
          </a:xfrm>
          <a:prstGeom prst="roundRect">
            <a:avLst>
              <a:gd name="adj" fmla="val 1156404"/>
            </a:avLst>
          </a:prstGeom>
          <a:solidFill>
            <a:srgbClr val="FFFFFF">
              <a:alpha val="24000"/>
            </a:srgbClr>
          </a:solidFill>
          <a:ln/>
        </p:spPr>
      </p:sp>
      <p:sp>
        <p:nvSpPr>
          <p:cNvPr id="4" name="Shape 2"/>
          <p:cNvSpPr/>
          <p:nvPr/>
        </p:nvSpPr>
        <p:spPr>
          <a:xfrm>
            <a:off x="6545366" y="669658"/>
            <a:ext cx="528638" cy="22860"/>
          </a:xfrm>
          <a:prstGeom prst="roundRect">
            <a:avLst>
              <a:gd name="adj" fmla="val 1156404"/>
            </a:avLst>
          </a:prstGeom>
          <a:solidFill>
            <a:srgbClr val="16FFBB"/>
          </a:solidFill>
          <a:ln/>
        </p:spPr>
      </p:sp>
      <p:sp>
        <p:nvSpPr>
          <p:cNvPr id="5" name="Shape 3"/>
          <p:cNvSpPr/>
          <p:nvPr/>
        </p:nvSpPr>
        <p:spPr>
          <a:xfrm>
            <a:off x="7140045" y="471419"/>
            <a:ext cx="396478" cy="396478"/>
          </a:xfrm>
          <a:prstGeom prst="roundRect">
            <a:avLst>
              <a:gd name="adj" fmla="val 66676"/>
            </a:avLst>
          </a:prstGeom>
          <a:solidFill>
            <a:srgbClr val="0A081B"/>
          </a:solidFill>
          <a:ln w="15240">
            <a:solidFill>
              <a:srgbClr val="16FFBB"/>
            </a:solidFill>
            <a:prstDash val="solid"/>
          </a:ln>
        </p:spPr>
      </p:sp>
      <p:sp>
        <p:nvSpPr>
          <p:cNvPr id="6" name="Text 4"/>
          <p:cNvSpPr/>
          <p:nvPr/>
        </p:nvSpPr>
        <p:spPr>
          <a:xfrm>
            <a:off x="7197745" y="617495"/>
            <a:ext cx="234910" cy="1101291"/>
          </a:xfrm>
          <a:prstGeom prst="rect">
            <a:avLst/>
          </a:prstGeom>
          <a:noFill/>
          <a:ln/>
        </p:spPr>
        <p:txBody>
          <a:bodyPr wrap="none" lIns="0" tIns="0" rIns="0" bIns="0" rtlCol="0" anchor="t"/>
          <a:lstStyle/>
          <a:p>
            <a:pPr marL="0" indent="0" algn="ctr">
              <a:lnSpc>
                <a:spcPts val="1850"/>
              </a:lnSpc>
              <a:buNone/>
            </a:pPr>
            <a:r>
              <a:rPr lang="en-US" sz="2800" b="1" dirty="0">
                <a:solidFill>
                  <a:srgbClr val="E0E4E6"/>
                </a:solidFill>
                <a:latin typeface="Arial" panose="020B0604020202020204" pitchFamily="34" charset="0"/>
                <a:ea typeface="Spline Sans Bold" pitchFamily="34" charset="-122"/>
                <a:cs typeface="Arial" panose="020B0604020202020204" pitchFamily="34" charset="0"/>
              </a:rPr>
              <a:t>1</a:t>
            </a:r>
            <a:endParaRPr lang="en-US" sz="2800" dirty="0">
              <a:latin typeface="Arial" panose="020B0604020202020204" pitchFamily="34" charset="0"/>
              <a:cs typeface="Arial" panose="020B0604020202020204" pitchFamily="34" charset="0"/>
            </a:endParaRPr>
          </a:p>
        </p:txBody>
      </p:sp>
      <p:sp>
        <p:nvSpPr>
          <p:cNvPr id="7" name="Text 5"/>
          <p:cNvSpPr/>
          <p:nvPr/>
        </p:nvSpPr>
        <p:spPr>
          <a:xfrm>
            <a:off x="604414" y="563877"/>
            <a:ext cx="5553075" cy="587454"/>
          </a:xfrm>
          <a:prstGeom prst="rect">
            <a:avLst/>
          </a:prstGeom>
          <a:noFill/>
          <a:ln/>
        </p:spPr>
        <p:txBody>
          <a:bodyPr wrap="square" lIns="0" tIns="0" rIns="0" bIns="0" rtlCol="0" anchor="t"/>
          <a:lstStyle/>
          <a:p>
            <a:pPr marL="0" indent="0" algn="r">
              <a:lnSpc>
                <a:spcPts val="2300"/>
              </a:lnSpc>
              <a:buNone/>
            </a:pPr>
            <a:r>
              <a:rPr lang="en-US" sz="2800" b="1" dirty="0">
                <a:solidFill>
                  <a:srgbClr val="16FFBB"/>
                </a:solidFill>
                <a:latin typeface="Arial" panose="020B0604020202020204" pitchFamily="34" charset="0"/>
                <a:ea typeface="Spline Sans Bold" pitchFamily="34" charset="-122"/>
                <a:cs typeface="Arial" panose="020B0604020202020204" pitchFamily="34" charset="0"/>
              </a:rPr>
              <a:t>Immediate Priority Actions (30-Day Implementation)</a:t>
            </a:r>
            <a:endParaRPr lang="en-US" sz="2800" dirty="0">
              <a:latin typeface="Arial" panose="020B0604020202020204" pitchFamily="34" charset="0"/>
              <a:cs typeface="Arial" panose="020B0604020202020204" pitchFamily="34" charset="0"/>
            </a:endParaRPr>
          </a:p>
        </p:txBody>
      </p:sp>
      <p:sp>
        <p:nvSpPr>
          <p:cNvPr id="8" name="Text 6"/>
          <p:cNvSpPr/>
          <p:nvPr/>
        </p:nvSpPr>
        <p:spPr>
          <a:xfrm>
            <a:off x="3165694" y="1315721"/>
            <a:ext cx="3063835" cy="244793"/>
          </a:xfrm>
          <a:prstGeom prst="rect">
            <a:avLst/>
          </a:prstGeom>
          <a:noFill/>
          <a:ln/>
        </p:spPr>
        <p:txBody>
          <a:bodyPr wrap="none" lIns="0" tIns="0" rIns="0" bIns="0" rtlCol="0" anchor="t"/>
          <a:lstStyle/>
          <a:p>
            <a:pPr marL="0" indent="0" algn="r">
              <a:lnSpc>
                <a:spcPts val="1900"/>
              </a:lnSpc>
              <a:buNone/>
            </a:pPr>
            <a:r>
              <a:rPr lang="en-US" sz="2000" b="1" dirty="0">
                <a:solidFill>
                  <a:srgbClr val="E0E4E6"/>
                </a:solidFill>
                <a:latin typeface="Arial" panose="020B0604020202020204" pitchFamily="34" charset="0"/>
                <a:ea typeface="Spline Sans Bold" pitchFamily="34" charset="-122"/>
                <a:cs typeface="Arial" panose="020B0604020202020204" pitchFamily="34" charset="0"/>
              </a:rPr>
              <a:t>High-Risk Customer Intervention:</a:t>
            </a:r>
            <a:endParaRPr lang="en-US" sz="2000" dirty="0">
              <a:latin typeface="Arial" panose="020B0604020202020204" pitchFamily="34" charset="0"/>
              <a:cs typeface="Arial" panose="020B0604020202020204" pitchFamily="34" charset="0"/>
            </a:endParaRPr>
          </a:p>
        </p:txBody>
      </p:sp>
      <p:sp>
        <p:nvSpPr>
          <p:cNvPr id="9" name="Text 7"/>
          <p:cNvSpPr/>
          <p:nvPr/>
        </p:nvSpPr>
        <p:spPr>
          <a:xfrm>
            <a:off x="881063" y="1707090"/>
            <a:ext cx="5553075" cy="1438086"/>
          </a:xfrm>
          <a:prstGeom prst="rect">
            <a:avLst/>
          </a:prstGeom>
          <a:noFill/>
          <a:ln/>
        </p:spPr>
        <p:txBody>
          <a:bodyPr wrap="square" lIns="0" tIns="0" rIns="0" bIns="0" rtlCol="0" anchor="t"/>
          <a:lstStyle/>
          <a:p>
            <a:pPr marL="342900" indent="-342900" algn="l">
              <a:lnSpc>
                <a:spcPts val="1850"/>
              </a:lnSpc>
              <a:buSzPct val="100000"/>
              <a:buChar char="•"/>
            </a:pPr>
            <a:r>
              <a:rPr lang="en-US" dirty="0">
                <a:solidFill>
                  <a:srgbClr val="E0E4E6"/>
                </a:solidFill>
                <a:latin typeface="Arial" panose="020B0604020202020204" pitchFamily="34" charset="0"/>
                <a:ea typeface="Barlow" pitchFamily="34" charset="-122"/>
                <a:cs typeface="Arial" panose="020B0604020202020204" pitchFamily="34" charset="0"/>
              </a:rPr>
              <a:t>Targeted Financial Counseling: Implement personalized guidance programs for high-risk segments</a:t>
            </a:r>
            <a:endParaRPr lang="en-US" dirty="0">
              <a:latin typeface="Arial" panose="020B0604020202020204" pitchFamily="34" charset="0"/>
              <a:cs typeface="Arial" panose="020B0604020202020204" pitchFamily="34" charset="0"/>
            </a:endParaRPr>
          </a:p>
          <a:p>
            <a:pPr marL="342900" indent="-342900" algn="l">
              <a:lnSpc>
                <a:spcPts val="1850"/>
              </a:lnSpc>
              <a:buSzPct val="100000"/>
              <a:buChar char="•"/>
            </a:pPr>
            <a:r>
              <a:rPr lang="en-US" dirty="0">
                <a:solidFill>
                  <a:srgbClr val="E0E4E6"/>
                </a:solidFill>
                <a:latin typeface="Arial" panose="020B0604020202020204" pitchFamily="34" charset="0"/>
                <a:ea typeface="Barlow" pitchFamily="34" charset="-122"/>
                <a:cs typeface="Arial" panose="020B0604020202020204" pitchFamily="34" charset="0"/>
              </a:rPr>
              <a:t>Product Modification: Develop customized financial products addressing specific risk factors</a:t>
            </a:r>
            <a:endParaRPr lang="en-US" dirty="0">
              <a:latin typeface="Arial" panose="020B0604020202020204" pitchFamily="34" charset="0"/>
              <a:cs typeface="Arial" panose="020B0604020202020204" pitchFamily="34" charset="0"/>
            </a:endParaRPr>
          </a:p>
          <a:p>
            <a:pPr marL="342900" indent="-342900" algn="l">
              <a:lnSpc>
                <a:spcPts val="1850"/>
              </a:lnSpc>
              <a:buSzPct val="100000"/>
              <a:buChar char="•"/>
            </a:pPr>
            <a:r>
              <a:rPr lang="en-US" dirty="0">
                <a:solidFill>
                  <a:srgbClr val="E0E4E6"/>
                </a:solidFill>
                <a:latin typeface="Arial" panose="020B0604020202020204" pitchFamily="34" charset="0"/>
                <a:ea typeface="Barlow" pitchFamily="34" charset="-122"/>
                <a:cs typeface="Arial" panose="020B0604020202020204" pitchFamily="34" charset="0"/>
              </a:rPr>
              <a:t>Early Warning Systems: Establish automated monitoring for risk indicator changes</a:t>
            </a:r>
            <a:endParaRPr lang="en-US" dirty="0">
              <a:latin typeface="Arial" panose="020B0604020202020204" pitchFamily="34" charset="0"/>
              <a:cs typeface="Arial" panose="020B0604020202020204" pitchFamily="34" charset="0"/>
            </a:endParaRPr>
          </a:p>
        </p:txBody>
      </p:sp>
      <p:sp>
        <p:nvSpPr>
          <p:cNvPr id="10" name="Text 8"/>
          <p:cNvSpPr/>
          <p:nvPr/>
        </p:nvSpPr>
        <p:spPr>
          <a:xfrm>
            <a:off x="3626465" y="3776471"/>
            <a:ext cx="2756654" cy="244793"/>
          </a:xfrm>
          <a:prstGeom prst="rect">
            <a:avLst/>
          </a:prstGeom>
          <a:noFill/>
          <a:ln/>
        </p:spPr>
        <p:txBody>
          <a:bodyPr wrap="none" lIns="0" tIns="0" rIns="0" bIns="0" rtlCol="0" anchor="t"/>
          <a:lstStyle/>
          <a:p>
            <a:pPr marL="0" indent="0" algn="r">
              <a:lnSpc>
                <a:spcPts val="1900"/>
              </a:lnSpc>
              <a:buNone/>
            </a:pPr>
            <a:r>
              <a:rPr lang="en-US" sz="2000" b="1" dirty="0">
                <a:solidFill>
                  <a:srgbClr val="E0E4E6"/>
                </a:solidFill>
                <a:latin typeface="Arial" panose="020B0604020202020204" pitchFamily="34" charset="0"/>
                <a:ea typeface="Spline Sans Bold" pitchFamily="34" charset="-122"/>
                <a:cs typeface="Arial" panose="020B0604020202020204" pitchFamily="34" charset="0"/>
              </a:rPr>
              <a:t>Digital Adoption Acceleration:</a:t>
            </a:r>
            <a:endParaRPr lang="en-US" sz="2000" dirty="0">
              <a:latin typeface="Arial" panose="020B0604020202020204" pitchFamily="34" charset="0"/>
              <a:cs typeface="Arial" panose="020B0604020202020204" pitchFamily="34" charset="0"/>
            </a:endParaRPr>
          </a:p>
        </p:txBody>
      </p:sp>
      <p:sp>
        <p:nvSpPr>
          <p:cNvPr id="11" name="Text 9"/>
          <p:cNvSpPr/>
          <p:nvPr/>
        </p:nvSpPr>
        <p:spPr>
          <a:xfrm>
            <a:off x="881063" y="4051330"/>
            <a:ext cx="5553075" cy="1198405"/>
          </a:xfrm>
          <a:prstGeom prst="rect">
            <a:avLst/>
          </a:prstGeom>
          <a:noFill/>
          <a:ln/>
        </p:spPr>
        <p:txBody>
          <a:bodyPr wrap="square" lIns="0" tIns="0" rIns="0" bIns="0" rtlCol="0" anchor="t"/>
          <a:lstStyle/>
          <a:p>
            <a:pPr marL="342900" indent="-342900" algn="l">
              <a:lnSpc>
                <a:spcPts val="1850"/>
              </a:lnSpc>
              <a:buSzPct val="100000"/>
              <a:buChar char="•"/>
            </a:pPr>
            <a:r>
              <a:rPr lang="en-US" dirty="0">
                <a:solidFill>
                  <a:srgbClr val="E0E4E6"/>
                </a:solidFill>
                <a:latin typeface="Arial" panose="020B0604020202020204" pitchFamily="34" charset="0"/>
                <a:ea typeface="Barlow" pitchFamily="34" charset="-122"/>
                <a:cs typeface="Arial" panose="020B0604020202020204" pitchFamily="34" charset="0"/>
              </a:rPr>
              <a:t>User Experience Enhancement: Redesign digital interfaces based on feedback analysis</a:t>
            </a:r>
            <a:endParaRPr lang="en-US" dirty="0">
              <a:latin typeface="Arial" panose="020B0604020202020204" pitchFamily="34" charset="0"/>
              <a:cs typeface="Arial" panose="020B0604020202020204" pitchFamily="34" charset="0"/>
            </a:endParaRPr>
          </a:p>
          <a:p>
            <a:pPr marL="342900" indent="-342900" algn="l">
              <a:lnSpc>
                <a:spcPts val="1850"/>
              </a:lnSpc>
              <a:buSzPct val="100000"/>
              <a:buChar char="•"/>
            </a:pPr>
            <a:r>
              <a:rPr lang="en-US" dirty="0">
                <a:solidFill>
                  <a:srgbClr val="E0E4E6"/>
                </a:solidFill>
                <a:latin typeface="Arial" panose="020B0604020202020204" pitchFamily="34" charset="0"/>
                <a:ea typeface="Barlow" pitchFamily="34" charset="-122"/>
                <a:cs typeface="Arial" panose="020B0604020202020204" pitchFamily="34" charset="0"/>
              </a:rPr>
              <a:t>Incentive Programs: Introduce rewards for digital channel adoption</a:t>
            </a:r>
            <a:endParaRPr lang="en-US" dirty="0">
              <a:latin typeface="Arial" panose="020B0604020202020204" pitchFamily="34" charset="0"/>
              <a:cs typeface="Arial" panose="020B0604020202020204" pitchFamily="34" charset="0"/>
            </a:endParaRPr>
          </a:p>
          <a:p>
            <a:pPr marL="342900" indent="-342900" algn="l">
              <a:lnSpc>
                <a:spcPts val="1850"/>
              </a:lnSpc>
              <a:buSzPct val="100000"/>
              <a:buChar char="•"/>
            </a:pPr>
            <a:r>
              <a:rPr lang="en-US" dirty="0">
                <a:solidFill>
                  <a:srgbClr val="E0E4E6"/>
                </a:solidFill>
                <a:latin typeface="Arial" panose="020B0604020202020204" pitchFamily="34" charset="0"/>
                <a:ea typeface="Barlow" pitchFamily="34" charset="-122"/>
                <a:cs typeface="Arial" panose="020B0604020202020204" pitchFamily="34" charset="0"/>
              </a:rPr>
              <a:t>Education Initiatives: Develop comprehensive digital literacy programs</a:t>
            </a:r>
            <a:endParaRPr lang="en-US" dirty="0">
              <a:latin typeface="Arial" panose="020B0604020202020204" pitchFamily="34" charset="0"/>
              <a:cs typeface="Arial" panose="020B0604020202020204" pitchFamily="34" charset="0"/>
            </a:endParaRPr>
          </a:p>
        </p:txBody>
      </p:sp>
      <p:sp>
        <p:nvSpPr>
          <p:cNvPr id="12" name="Shape 10"/>
          <p:cNvSpPr/>
          <p:nvPr/>
        </p:nvSpPr>
        <p:spPr>
          <a:xfrm>
            <a:off x="7490579" y="2512100"/>
            <a:ext cx="528638" cy="22860"/>
          </a:xfrm>
          <a:prstGeom prst="roundRect">
            <a:avLst>
              <a:gd name="adj" fmla="val 1156404"/>
            </a:avLst>
          </a:prstGeom>
          <a:solidFill>
            <a:srgbClr val="29DDDA"/>
          </a:solidFill>
          <a:ln/>
        </p:spPr>
      </p:sp>
      <p:sp>
        <p:nvSpPr>
          <p:cNvPr id="13" name="Shape 11"/>
          <p:cNvSpPr/>
          <p:nvPr/>
        </p:nvSpPr>
        <p:spPr>
          <a:xfrm>
            <a:off x="7116961" y="2325291"/>
            <a:ext cx="396478" cy="396478"/>
          </a:xfrm>
          <a:prstGeom prst="roundRect">
            <a:avLst>
              <a:gd name="adj" fmla="val 66676"/>
            </a:avLst>
          </a:prstGeom>
          <a:solidFill>
            <a:srgbClr val="0A081B"/>
          </a:solidFill>
          <a:ln w="15240">
            <a:solidFill>
              <a:srgbClr val="29DDDA"/>
            </a:solidFill>
            <a:prstDash val="solid"/>
          </a:ln>
        </p:spPr>
      </p:sp>
      <p:sp>
        <p:nvSpPr>
          <p:cNvPr id="14" name="Text 12"/>
          <p:cNvSpPr/>
          <p:nvPr/>
        </p:nvSpPr>
        <p:spPr>
          <a:xfrm>
            <a:off x="7197745" y="2376726"/>
            <a:ext cx="234910" cy="293608"/>
          </a:xfrm>
          <a:prstGeom prst="rect">
            <a:avLst/>
          </a:prstGeom>
          <a:noFill/>
          <a:ln/>
        </p:spPr>
        <p:txBody>
          <a:bodyPr wrap="none" lIns="0" tIns="0" rIns="0" bIns="0" rtlCol="0" anchor="t"/>
          <a:lstStyle/>
          <a:p>
            <a:pPr marL="0" indent="0" algn="ctr">
              <a:lnSpc>
                <a:spcPts val="1850"/>
              </a:lnSpc>
              <a:buNone/>
            </a:pPr>
            <a:r>
              <a:rPr lang="en-US" sz="2800" b="1" dirty="0">
                <a:solidFill>
                  <a:srgbClr val="E0E4E6"/>
                </a:solidFill>
                <a:latin typeface="Arial" panose="020B0604020202020204" pitchFamily="34" charset="0"/>
                <a:ea typeface="Spline Sans Bold" pitchFamily="34" charset="-122"/>
                <a:cs typeface="Arial" panose="020B0604020202020204" pitchFamily="34" charset="0"/>
              </a:rPr>
              <a:t>2</a:t>
            </a:r>
            <a:endParaRPr lang="en-US" sz="2800" dirty="0">
              <a:latin typeface="Arial" panose="020B0604020202020204" pitchFamily="34" charset="0"/>
              <a:cs typeface="Arial" panose="020B0604020202020204" pitchFamily="34" charset="0"/>
            </a:endParaRPr>
          </a:p>
        </p:txBody>
      </p:sp>
      <p:sp>
        <p:nvSpPr>
          <p:cNvPr id="15" name="Text 13"/>
          <p:cNvSpPr/>
          <p:nvPr/>
        </p:nvSpPr>
        <p:spPr>
          <a:xfrm>
            <a:off x="8196262" y="2358271"/>
            <a:ext cx="5553075" cy="587454"/>
          </a:xfrm>
          <a:prstGeom prst="rect">
            <a:avLst/>
          </a:prstGeom>
          <a:noFill/>
          <a:ln/>
        </p:spPr>
        <p:txBody>
          <a:bodyPr wrap="square" lIns="0" tIns="0" rIns="0" bIns="0" rtlCol="0" anchor="t"/>
          <a:lstStyle/>
          <a:p>
            <a:pPr marL="0" indent="0" algn="l">
              <a:lnSpc>
                <a:spcPts val="2300"/>
              </a:lnSpc>
              <a:buNone/>
            </a:pPr>
            <a:r>
              <a:rPr lang="en-US" sz="2800" b="1" dirty="0">
                <a:solidFill>
                  <a:srgbClr val="29DDDA"/>
                </a:solidFill>
                <a:latin typeface="Arial" panose="020B0604020202020204" pitchFamily="34" charset="0"/>
                <a:ea typeface="Spline Sans Bold" pitchFamily="34" charset="-122"/>
                <a:cs typeface="Arial" panose="020B0604020202020204" pitchFamily="34" charset="0"/>
              </a:rPr>
              <a:t>Medium-Term Strategic Initiatives (90-Day Implementation)</a:t>
            </a:r>
            <a:endParaRPr lang="en-US" sz="2800" dirty="0">
              <a:latin typeface="Arial" panose="020B0604020202020204" pitchFamily="34" charset="0"/>
              <a:cs typeface="Arial" panose="020B0604020202020204" pitchFamily="34" charset="0"/>
            </a:endParaRPr>
          </a:p>
        </p:txBody>
      </p:sp>
      <p:sp>
        <p:nvSpPr>
          <p:cNvPr id="16" name="Text 14"/>
          <p:cNvSpPr/>
          <p:nvPr/>
        </p:nvSpPr>
        <p:spPr>
          <a:xfrm>
            <a:off x="8196262" y="3531277"/>
            <a:ext cx="3805833" cy="244793"/>
          </a:xfrm>
          <a:prstGeom prst="rect">
            <a:avLst/>
          </a:prstGeom>
          <a:noFill/>
          <a:ln/>
        </p:spPr>
        <p:txBody>
          <a:bodyPr wrap="none" lIns="0" tIns="0" rIns="0" bIns="0" rtlCol="0" anchor="t"/>
          <a:lstStyle/>
          <a:p>
            <a:pPr marL="0" indent="0" algn="l">
              <a:lnSpc>
                <a:spcPts val="1900"/>
              </a:lnSpc>
              <a:buNone/>
            </a:pPr>
            <a:r>
              <a:rPr lang="en-US" sz="2000" b="1" dirty="0">
                <a:solidFill>
                  <a:srgbClr val="E0E4E6"/>
                </a:solidFill>
                <a:latin typeface="Arial" panose="020B0604020202020204" pitchFamily="34" charset="0"/>
                <a:ea typeface="Spline Sans Bold" pitchFamily="34" charset="-122"/>
                <a:cs typeface="Arial" panose="020B0604020202020204" pitchFamily="34" charset="0"/>
              </a:rPr>
              <a:t>Segment-Specific Strategy Development:</a:t>
            </a:r>
            <a:endParaRPr lang="en-US" sz="2000" dirty="0">
              <a:latin typeface="Arial" panose="020B0604020202020204" pitchFamily="34" charset="0"/>
              <a:cs typeface="Arial" panose="020B0604020202020204" pitchFamily="34" charset="0"/>
            </a:endParaRPr>
          </a:p>
        </p:txBody>
      </p:sp>
      <p:sp>
        <p:nvSpPr>
          <p:cNvPr id="17" name="Text 15"/>
          <p:cNvSpPr/>
          <p:nvPr/>
        </p:nvSpPr>
        <p:spPr>
          <a:xfrm>
            <a:off x="8196262" y="3989277"/>
            <a:ext cx="5553075" cy="1438086"/>
          </a:xfrm>
          <a:prstGeom prst="rect">
            <a:avLst/>
          </a:prstGeom>
          <a:noFill/>
          <a:ln/>
        </p:spPr>
        <p:txBody>
          <a:bodyPr wrap="square" lIns="0" tIns="0" rIns="0" bIns="0" rtlCol="0" anchor="t"/>
          <a:lstStyle/>
          <a:p>
            <a:pPr marL="342900" indent="-342900" algn="l">
              <a:lnSpc>
                <a:spcPts val="1850"/>
              </a:lnSpc>
              <a:buSzPct val="100000"/>
              <a:buChar char="•"/>
            </a:pPr>
            <a:r>
              <a:rPr lang="en-US" dirty="0">
                <a:solidFill>
                  <a:srgbClr val="E0E4E6"/>
                </a:solidFill>
                <a:latin typeface="Arial" panose="020B0604020202020204" pitchFamily="34" charset="0"/>
                <a:ea typeface="Barlow" pitchFamily="34" charset="-122"/>
                <a:cs typeface="Arial" panose="020B0604020202020204" pitchFamily="34" charset="0"/>
              </a:rPr>
              <a:t>Urban Center Focus: Implement localized strategies for high-value geographic segments</a:t>
            </a:r>
            <a:endParaRPr lang="en-US" dirty="0">
              <a:latin typeface="Arial" panose="020B0604020202020204" pitchFamily="34" charset="0"/>
              <a:cs typeface="Arial" panose="020B0604020202020204" pitchFamily="34" charset="0"/>
            </a:endParaRPr>
          </a:p>
          <a:p>
            <a:pPr marL="342900" indent="-342900" algn="l">
              <a:lnSpc>
                <a:spcPts val="1850"/>
              </a:lnSpc>
              <a:buSzPct val="100000"/>
              <a:buChar char="•"/>
            </a:pPr>
            <a:r>
              <a:rPr lang="en-US" dirty="0">
                <a:solidFill>
                  <a:srgbClr val="E0E4E6"/>
                </a:solidFill>
                <a:latin typeface="Arial" panose="020B0604020202020204" pitchFamily="34" charset="0"/>
                <a:ea typeface="Barlow" pitchFamily="34" charset="-122"/>
                <a:cs typeface="Arial" panose="020B0604020202020204" pitchFamily="34" charset="0"/>
              </a:rPr>
              <a:t>Product Portfolio Expansion: Develop tailored offerings for each customer segment</a:t>
            </a:r>
            <a:endParaRPr lang="en-US" dirty="0">
              <a:latin typeface="Arial" panose="020B0604020202020204" pitchFamily="34" charset="0"/>
              <a:cs typeface="Arial" panose="020B0604020202020204" pitchFamily="34" charset="0"/>
            </a:endParaRPr>
          </a:p>
          <a:p>
            <a:pPr marL="342900" indent="-342900" algn="l">
              <a:lnSpc>
                <a:spcPts val="1850"/>
              </a:lnSpc>
              <a:buSzPct val="100000"/>
              <a:buChar char="•"/>
            </a:pPr>
            <a:r>
              <a:rPr lang="en-US" dirty="0">
                <a:solidFill>
                  <a:srgbClr val="E0E4E6"/>
                </a:solidFill>
                <a:latin typeface="Arial" panose="020B0604020202020204" pitchFamily="34" charset="0"/>
                <a:ea typeface="Barlow" pitchFamily="34" charset="-122"/>
                <a:cs typeface="Arial" panose="020B0604020202020204" pitchFamily="34" charset="0"/>
              </a:rPr>
              <a:t>Channel Optimization: Reallocate resources based on usage patterns and effectiveness</a:t>
            </a:r>
            <a:endParaRPr lang="en-US" dirty="0">
              <a:latin typeface="Arial" panose="020B0604020202020204" pitchFamily="34" charset="0"/>
              <a:cs typeface="Arial" panose="020B0604020202020204" pitchFamily="34" charset="0"/>
            </a:endParaRPr>
          </a:p>
        </p:txBody>
      </p:sp>
      <p:sp>
        <p:nvSpPr>
          <p:cNvPr id="18" name="Text 16"/>
          <p:cNvSpPr/>
          <p:nvPr/>
        </p:nvSpPr>
        <p:spPr>
          <a:xfrm>
            <a:off x="8196262" y="6098570"/>
            <a:ext cx="3018234" cy="244793"/>
          </a:xfrm>
          <a:prstGeom prst="rect">
            <a:avLst/>
          </a:prstGeom>
          <a:noFill/>
          <a:ln/>
        </p:spPr>
        <p:txBody>
          <a:bodyPr wrap="none" lIns="0" tIns="0" rIns="0" bIns="0" rtlCol="0" anchor="t"/>
          <a:lstStyle/>
          <a:p>
            <a:pPr marL="0" indent="0" algn="l">
              <a:lnSpc>
                <a:spcPts val="1900"/>
              </a:lnSpc>
              <a:buNone/>
            </a:pPr>
            <a:r>
              <a:rPr lang="en-US" sz="2000" b="1" dirty="0">
                <a:solidFill>
                  <a:srgbClr val="E0E4E6"/>
                </a:solidFill>
                <a:latin typeface="Arial" panose="020B0604020202020204" pitchFamily="34" charset="0"/>
                <a:ea typeface="Spline Sans Bold" pitchFamily="34" charset="-122"/>
                <a:cs typeface="Arial" panose="020B0604020202020204" pitchFamily="34" charset="0"/>
              </a:rPr>
              <a:t>Risk Management Enhancement:</a:t>
            </a:r>
            <a:endParaRPr lang="en-US" sz="2000" dirty="0">
              <a:latin typeface="Arial" panose="020B0604020202020204" pitchFamily="34" charset="0"/>
              <a:cs typeface="Arial" panose="020B0604020202020204" pitchFamily="34" charset="0"/>
            </a:endParaRPr>
          </a:p>
        </p:txBody>
      </p:sp>
      <p:sp>
        <p:nvSpPr>
          <p:cNvPr id="19" name="Text 17"/>
          <p:cNvSpPr/>
          <p:nvPr/>
        </p:nvSpPr>
        <p:spPr>
          <a:xfrm>
            <a:off x="8387980" y="6588990"/>
            <a:ext cx="5553075" cy="1438086"/>
          </a:xfrm>
          <a:prstGeom prst="rect">
            <a:avLst/>
          </a:prstGeom>
          <a:noFill/>
          <a:ln/>
        </p:spPr>
        <p:txBody>
          <a:bodyPr wrap="square" lIns="0" tIns="0" rIns="0" bIns="0" rtlCol="0" anchor="t"/>
          <a:lstStyle/>
          <a:p>
            <a:pPr marL="342900" indent="-342900" algn="l">
              <a:lnSpc>
                <a:spcPts val="1850"/>
              </a:lnSpc>
              <a:buSzPct val="100000"/>
              <a:buChar char="•"/>
            </a:pPr>
            <a:r>
              <a:rPr lang="en-US" dirty="0">
                <a:solidFill>
                  <a:srgbClr val="E0E4E6"/>
                </a:solidFill>
                <a:latin typeface="Arial" panose="020B0604020202020204" pitchFamily="34" charset="0"/>
                <a:ea typeface="Barlow" pitchFamily="34" charset="-122"/>
                <a:cs typeface="Arial" panose="020B0604020202020204" pitchFamily="34" charset="0"/>
              </a:rPr>
              <a:t>Predictive Analytics Deployment: Implement advanced risk prediction capabilities</a:t>
            </a:r>
            <a:endParaRPr lang="en-US" dirty="0">
              <a:latin typeface="Arial" panose="020B0604020202020204" pitchFamily="34" charset="0"/>
              <a:cs typeface="Arial" panose="020B0604020202020204" pitchFamily="34" charset="0"/>
            </a:endParaRPr>
          </a:p>
          <a:p>
            <a:pPr marL="342900" indent="-342900" algn="l">
              <a:lnSpc>
                <a:spcPts val="1850"/>
              </a:lnSpc>
              <a:buSzPct val="100000"/>
              <a:buChar char="•"/>
            </a:pPr>
            <a:r>
              <a:rPr lang="en-US" dirty="0">
                <a:solidFill>
                  <a:srgbClr val="E0E4E6"/>
                </a:solidFill>
                <a:latin typeface="Arial" panose="020B0604020202020204" pitchFamily="34" charset="0"/>
                <a:ea typeface="Barlow" pitchFamily="34" charset="-122"/>
                <a:cs typeface="Arial" panose="020B0604020202020204" pitchFamily="34" charset="0"/>
              </a:rPr>
              <a:t>Proactive Intervention Frameworks: Establish systematic approaches to risk mitigation</a:t>
            </a:r>
            <a:endParaRPr lang="en-US" dirty="0">
              <a:latin typeface="Arial" panose="020B0604020202020204" pitchFamily="34" charset="0"/>
              <a:cs typeface="Arial" panose="020B0604020202020204" pitchFamily="34" charset="0"/>
            </a:endParaRPr>
          </a:p>
          <a:p>
            <a:pPr marL="342900" indent="-342900" algn="l">
              <a:lnSpc>
                <a:spcPts val="1850"/>
              </a:lnSpc>
              <a:buSzPct val="100000"/>
              <a:buChar char="•"/>
            </a:pPr>
            <a:r>
              <a:rPr lang="en-US" dirty="0">
                <a:solidFill>
                  <a:srgbClr val="E0E4E6"/>
                </a:solidFill>
                <a:latin typeface="Arial" panose="020B0604020202020204" pitchFamily="34" charset="0"/>
                <a:ea typeface="Barlow" pitchFamily="34" charset="-122"/>
                <a:cs typeface="Arial" panose="020B0604020202020204" pitchFamily="34" charset="0"/>
              </a:rPr>
              <a:t>Portfolio Diversification: Adjust product mix based on risk concentration analysis</a:t>
            </a:r>
            <a:endParaRPr lang="en-US" dirty="0">
              <a:latin typeface="Arial" panose="020B0604020202020204" pitchFamily="34" charset="0"/>
              <a:cs typeface="Arial" panose="020B0604020202020204" pitchFamily="34" charset="0"/>
            </a:endParaRPr>
          </a:p>
        </p:txBody>
      </p:sp>
      <p:sp>
        <p:nvSpPr>
          <p:cNvPr id="20" name="Shape 18"/>
          <p:cNvSpPr/>
          <p:nvPr/>
        </p:nvSpPr>
        <p:spPr>
          <a:xfrm>
            <a:off x="6611183" y="5739428"/>
            <a:ext cx="528638" cy="22860"/>
          </a:xfrm>
          <a:prstGeom prst="roundRect">
            <a:avLst>
              <a:gd name="adj" fmla="val 1156404"/>
            </a:avLst>
          </a:prstGeom>
          <a:solidFill>
            <a:srgbClr val="37A7E7"/>
          </a:solidFill>
          <a:ln/>
        </p:spPr>
      </p:sp>
      <p:sp>
        <p:nvSpPr>
          <p:cNvPr id="21" name="Shape 19"/>
          <p:cNvSpPr/>
          <p:nvPr/>
        </p:nvSpPr>
        <p:spPr>
          <a:xfrm>
            <a:off x="7116961" y="5552619"/>
            <a:ext cx="396478" cy="396478"/>
          </a:xfrm>
          <a:prstGeom prst="roundRect">
            <a:avLst>
              <a:gd name="adj" fmla="val 66676"/>
            </a:avLst>
          </a:prstGeom>
          <a:solidFill>
            <a:srgbClr val="0A081B"/>
          </a:solidFill>
          <a:ln w="15240">
            <a:solidFill>
              <a:srgbClr val="37A7E7"/>
            </a:solidFill>
            <a:prstDash val="solid"/>
          </a:ln>
        </p:spPr>
      </p:sp>
      <p:sp>
        <p:nvSpPr>
          <p:cNvPr id="22" name="Text 20"/>
          <p:cNvSpPr/>
          <p:nvPr/>
        </p:nvSpPr>
        <p:spPr>
          <a:xfrm>
            <a:off x="7197745" y="5604054"/>
            <a:ext cx="234910" cy="293608"/>
          </a:xfrm>
          <a:prstGeom prst="rect">
            <a:avLst/>
          </a:prstGeom>
          <a:noFill/>
          <a:ln/>
        </p:spPr>
        <p:txBody>
          <a:bodyPr wrap="none" lIns="0" tIns="0" rIns="0" bIns="0" rtlCol="0" anchor="t"/>
          <a:lstStyle/>
          <a:p>
            <a:pPr marL="0" indent="0" algn="ctr">
              <a:lnSpc>
                <a:spcPts val="1850"/>
              </a:lnSpc>
              <a:buNone/>
            </a:pPr>
            <a:r>
              <a:rPr lang="en-US" sz="2800" b="1" dirty="0">
                <a:solidFill>
                  <a:srgbClr val="E0E4E6"/>
                </a:solidFill>
                <a:latin typeface="Arial" panose="020B0604020202020204" pitchFamily="34" charset="0"/>
                <a:ea typeface="Spline Sans Bold" pitchFamily="34" charset="-122"/>
                <a:cs typeface="Arial" panose="020B0604020202020204" pitchFamily="34" charset="0"/>
              </a:rPr>
              <a:t>3</a:t>
            </a:r>
            <a:endParaRPr lang="en-US" sz="2800" dirty="0">
              <a:latin typeface="Arial" panose="020B0604020202020204" pitchFamily="34" charset="0"/>
              <a:cs typeface="Arial" panose="020B0604020202020204" pitchFamily="34" charset="0"/>
            </a:endParaRPr>
          </a:p>
        </p:txBody>
      </p:sp>
      <p:sp>
        <p:nvSpPr>
          <p:cNvPr id="23" name="Text 21"/>
          <p:cNvSpPr/>
          <p:nvPr/>
        </p:nvSpPr>
        <p:spPr>
          <a:xfrm>
            <a:off x="952083" y="5695566"/>
            <a:ext cx="5553075" cy="587454"/>
          </a:xfrm>
          <a:prstGeom prst="rect">
            <a:avLst/>
          </a:prstGeom>
          <a:noFill/>
          <a:ln/>
        </p:spPr>
        <p:txBody>
          <a:bodyPr wrap="square" lIns="0" tIns="0" rIns="0" bIns="0" rtlCol="0" anchor="t"/>
          <a:lstStyle/>
          <a:p>
            <a:pPr marL="0" indent="0" algn="r">
              <a:lnSpc>
                <a:spcPts val="2300"/>
              </a:lnSpc>
              <a:buNone/>
            </a:pPr>
            <a:r>
              <a:rPr lang="en-US" sz="2800" b="1" dirty="0">
                <a:solidFill>
                  <a:srgbClr val="37A7E7"/>
                </a:solidFill>
                <a:latin typeface="Arial" panose="020B0604020202020204" pitchFamily="34" charset="0"/>
                <a:ea typeface="Spline Sans Bold" pitchFamily="34" charset="-122"/>
                <a:cs typeface="Arial" panose="020B0604020202020204" pitchFamily="34" charset="0"/>
              </a:rPr>
              <a:t>Long-Term Strategic Development (180-Day Implementation)</a:t>
            </a:r>
            <a:endParaRPr lang="en-US" sz="2800" dirty="0">
              <a:latin typeface="Arial" panose="020B0604020202020204" pitchFamily="34" charset="0"/>
              <a:cs typeface="Arial" panose="020B0604020202020204" pitchFamily="34" charset="0"/>
            </a:endParaRPr>
          </a:p>
        </p:txBody>
      </p:sp>
      <p:sp>
        <p:nvSpPr>
          <p:cNvPr id="24" name="Text 22"/>
          <p:cNvSpPr/>
          <p:nvPr/>
        </p:nvSpPr>
        <p:spPr>
          <a:xfrm>
            <a:off x="3465882" y="6758198"/>
            <a:ext cx="3043833" cy="244793"/>
          </a:xfrm>
          <a:prstGeom prst="rect">
            <a:avLst/>
          </a:prstGeom>
          <a:noFill/>
          <a:ln/>
        </p:spPr>
        <p:txBody>
          <a:bodyPr wrap="none" lIns="0" tIns="0" rIns="0" bIns="0" rtlCol="0" anchor="t"/>
          <a:lstStyle/>
          <a:p>
            <a:pPr marL="0" indent="0" algn="r">
              <a:lnSpc>
                <a:spcPts val="1900"/>
              </a:lnSpc>
              <a:buNone/>
            </a:pPr>
            <a:r>
              <a:rPr lang="en-US" sz="2000" b="1" dirty="0">
                <a:solidFill>
                  <a:srgbClr val="E0E4E6"/>
                </a:solidFill>
                <a:latin typeface="Arial" panose="020B0604020202020204" pitchFamily="34" charset="0"/>
                <a:ea typeface="Spline Sans Bold" pitchFamily="34" charset="-122"/>
                <a:cs typeface="Arial" panose="020B0604020202020204" pitchFamily="34" charset="0"/>
              </a:rPr>
              <a:t>Digital Transformation Roadmap:</a:t>
            </a:r>
            <a:endParaRPr lang="en-US" sz="2000" dirty="0">
              <a:latin typeface="Arial" panose="020B0604020202020204" pitchFamily="34" charset="0"/>
              <a:cs typeface="Arial" panose="020B0604020202020204" pitchFamily="34" charset="0"/>
            </a:endParaRPr>
          </a:p>
        </p:txBody>
      </p:sp>
      <p:sp>
        <p:nvSpPr>
          <p:cNvPr id="25" name="Text 23"/>
          <p:cNvSpPr/>
          <p:nvPr/>
        </p:nvSpPr>
        <p:spPr>
          <a:xfrm>
            <a:off x="900945" y="7174681"/>
            <a:ext cx="5553075" cy="1438086"/>
          </a:xfrm>
          <a:prstGeom prst="rect">
            <a:avLst/>
          </a:prstGeom>
          <a:noFill/>
          <a:ln/>
        </p:spPr>
        <p:txBody>
          <a:bodyPr wrap="square" lIns="0" tIns="0" rIns="0" bIns="0" rtlCol="0" anchor="t"/>
          <a:lstStyle/>
          <a:p>
            <a:pPr marL="342900" indent="-342900" algn="l">
              <a:lnSpc>
                <a:spcPts val="1850"/>
              </a:lnSpc>
              <a:buSzPct val="100000"/>
              <a:buChar char="•"/>
            </a:pPr>
            <a:r>
              <a:rPr lang="en-US" dirty="0">
                <a:solidFill>
                  <a:srgbClr val="E0E4E6"/>
                </a:solidFill>
                <a:latin typeface="Arial" panose="020B0604020202020204" pitchFamily="34" charset="0"/>
                <a:ea typeface="Barlow" pitchFamily="34" charset="-122"/>
                <a:cs typeface="Arial" panose="020B0604020202020204" pitchFamily="34" charset="0"/>
              </a:rPr>
              <a:t>Omnichannel Strategy: Develop integrated customer experience across all channels</a:t>
            </a:r>
            <a:endParaRPr lang="en-US" dirty="0">
              <a:latin typeface="Arial" panose="020B0604020202020204" pitchFamily="34" charset="0"/>
              <a:cs typeface="Arial" panose="020B0604020202020204" pitchFamily="34" charset="0"/>
            </a:endParaRPr>
          </a:p>
          <a:p>
            <a:pPr marL="342900" indent="-342900" algn="l">
              <a:lnSpc>
                <a:spcPts val="1850"/>
              </a:lnSpc>
              <a:buSzPct val="100000"/>
              <a:buChar char="•"/>
            </a:pPr>
            <a:r>
              <a:rPr lang="en-US" dirty="0">
                <a:solidFill>
                  <a:srgbClr val="E0E4E6"/>
                </a:solidFill>
                <a:latin typeface="Arial" panose="020B0604020202020204" pitchFamily="34" charset="0"/>
                <a:ea typeface="Barlow" pitchFamily="34" charset="-122"/>
                <a:cs typeface="Arial" panose="020B0604020202020204" pitchFamily="34" charset="0"/>
              </a:rPr>
              <a:t>Innovation Pipeline: Establish continuous improvement processes for digital services</a:t>
            </a:r>
            <a:endParaRPr lang="en-US" dirty="0">
              <a:latin typeface="Arial" panose="020B0604020202020204" pitchFamily="34" charset="0"/>
              <a:cs typeface="Arial" panose="020B0604020202020204" pitchFamily="34" charset="0"/>
            </a:endParaRPr>
          </a:p>
          <a:p>
            <a:pPr marL="342900" indent="-342900" algn="l">
              <a:lnSpc>
                <a:spcPts val="1850"/>
              </a:lnSpc>
              <a:buSzPct val="100000"/>
              <a:buChar char="•"/>
            </a:pPr>
            <a:r>
              <a:rPr lang="en-US" dirty="0">
                <a:solidFill>
                  <a:srgbClr val="E0E4E6"/>
                </a:solidFill>
                <a:latin typeface="Arial" panose="020B0604020202020204" pitchFamily="34" charset="0"/>
                <a:ea typeface="Barlow" pitchFamily="34" charset="-122"/>
                <a:cs typeface="Arial" panose="020B0604020202020204" pitchFamily="34" charset="0"/>
              </a:rPr>
              <a:t>Partnership Development: Collaborate with fintech providers for enhanced capabilities</a:t>
            </a:r>
            <a:endParaRPr lang="en-US" dirty="0">
              <a:latin typeface="Arial" panose="020B0604020202020204" pitchFamily="34" charset="0"/>
              <a:cs typeface="Arial" panose="020B0604020202020204" pitchFamily="34" charset="0"/>
            </a:endParaRPr>
          </a:p>
        </p:txBody>
      </p:sp>
      <p:sp>
        <p:nvSpPr>
          <p:cNvPr id="26" name="Text 24"/>
          <p:cNvSpPr/>
          <p:nvPr/>
        </p:nvSpPr>
        <p:spPr>
          <a:xfrm>
            <a:off x="3128816" y="8837275"/>
            <a:ext cx="3380899" cy="244793"/>
          </a:xfrm>
          <a:prstGeom prst="rect">
            <a:avLst/>
          </a:prstGeom>
          <a:noFill/>
          <a:ln/>
        </p:spPr>
        <p:txBody>
          <a:bodyPr wrap="none" lIns="0" tIns="0" rIns="0" bIns="0" rtlCol="0" anchor="t"/>
          <a:lstStyle/>
          <a:p>
            <a:pPr marL="0" indent="0" algn="r">
              <a:lnSpc>
                <a:spcPts val="1900"/>
              </a:lnSpc>
              <a:buNone/>
            </a:pPr>
            <a:r>
              <a:rPr lang="en-US" sz="2000" b="1" dirty="0">
                <a:solidFill>
                  <a:srgbClr val="E0E4E6"/>
                </a:solidFill>
                <a:latin typeface="Arial" panose="020B0604020202020204" pitchFamily="34" charset="0"/>
                <a:ea typeface="Spline Sans Bold" pitchFamily="34" charset="-122"/>
                <a:cs typeface="Arial" panose="020B0604020202020204" pitchFamily="34" charset="0"/>
              </a:rPr>
              <a:t>Customer Relationship Optimization:</a:t>
            </a:r>
            <a:endParaRPr lang="en-US" sz="2000" dirty="0">
              <a:latin typeface="Arial" panose="020B0604020202020204" pitchFamily="34" charset="0"/>
              <a:cs typeface="Arial" panose="020B0604020202020204" pitchFamily="34" charset="0"/>
            </a:endParaRPr>
          </a:p>
        </p:txBody>
      </p:sp>
      <p:sp>
        <p:nvSpPr>
          <p:cNvPr id="27" name="Text 25"/>
          <p:cNvSpPr/>
          <p:nvPr/>
        </p:nvSpPr>
        <p:spPr>
          <a:xfrm>
            <a:off x="956640" y="9278403"/>
            <a:ext cx="5553075" cy="1438086"/>
          </a:xfrm>
          <a:prstGeom prst="rect">
            <a:avLst/>
          </a:prstGeom>
          <a:noFill/>
          <a:ln/>
        </p:spPr>
        <p:txBody>
          <a:bodyPr wrap="square" lIns="0" tIns="0" rIns="0" bIns="0" rtlCol="0" anchor="t"/>
          <a:lstStyle/>
          <a:p>
            <a:pPr marL="342900" indent="-342900" algn="l">
              <a:lnSpc>
                <a:spcPts val="1850"/>
              </a:lnSpc>
              <a:buSzPct val="100000"/>
              <a:buChar char="•"/>
            </a:pPr>
            <a:r>
              <a:rPr lang="en-US" dirty="0">
                <a:solidFill>
                  <a:srgbClr val="E0E4E6"/>
                </a:solidFill>
                <a:latin typeface="Arial" panose="020B0604020202020204" pitchFamily="34" charset="0"/>
                <a:ea typeface="Barlow" pitchFamily="34" charset="-122"/>
                <a:cs typeface="Arial" panose="020B0604020202020204" pitchFamily="34" charset="0"/>
              </a:rPr>
              <a:t>Lifetime Value Enhancement: Implement programs to increase customer value over time</a:t>
            </a:r>
            <a:endParaRPr lang="en-US" dirty="0">
              <a:latin typeface="Arial" panose="020B0604020202020204" pitchFamily="34" charset="0"/>
              <a:cs typeface="Arial" panose="020B0604020202020204" pitchFamily="34" charset="0"/>
            </a:endParaRPr>
          </a:p>
          <a:p>
            <a:pPr marL="342900" indent="-342900" algn="l">
              <a:lnSpc>
                <a:spcPts val="1850"/>
              </a:lnSpc>
              <a:buSzPct val="100000"/>
              <a:buChar char="•"/>
            </a:pPr>
            <a:r>
              <a:rPr lang="en-US" dirty="0">
                <a:solidFill>
                  <a:srgbClr val="E0E4E6"/>
                </a:solidFill>
                <a:latin typeface="Arial" panose="020B0604020202020204" pitchFamily="34" charset="0"/>
                <a:ea typeface="Barlow" pitchFamily="34" charset="-122"/>
                <a:cs typeface="Arial" panose="020B0604020202020204" pitchFamily="34" charset="0"/>
              </a:rPr>
              <a:t>Personalization Frameworks: Develop data-driven personalization capabilities</a:t>
            </a:r>
            <a:endParaRPr lang="en-US" dirty="0">
              <a:latin typeface="Arial" panose="020B0604020202020204" pitchFamily="34" charset="0"/>
              <a:cs typeface="Arial" panose="020B0604020202020204" pitchFamily="34" charset="0"/>
            </a:endParaRPr>
          </a:p>
          <a:p>
            <a:pPr marL="342900" indent="-342900" algn="l">
              <a:lnSpc>
                <a:spcPts val="1850"/>
              </a:lnSpc>
              <a:buSzPct val="100000"/>
              <a:buChar char="•"/>
            </a:pPr>
            <a:r>
              <a:rPr lang="en-US" dirty="0">
                <a:solidFill>
                  <a:srgbClr val="E0E4E6"/>
                </a:solidFill>
                <a:latin typeface="Arial" panose="020B0604020202020204" pitchFamily="34" charset="0"/>
                <a:ea typeface="Barlow" pitchFamily="34" charset="-122"/>
                <a:cs typeface="Arial" panose="020B0604020202020204" pitchFamily="34" charset="0"/>
              </a:rPr>
              <a:t>Advocacy Programs: Establish customer referral and loyalty initiatives</a:t>
            </a:r>
            <a:endParaRPr lang="en-US" dirty="0">
              <a:latin typeface="Arial" panose="020B0604020202020204" pitchFamily="34" charset="0"/>
              <a:cs typeface="Arial" panose="020B0604020202020204" pitchFamily="34" charset="0"/>
            </a:endParaRPr>
          </a:p>
        </p:txBody>
      </p:sp>
      <p:pic>
        <p:nvPicPr>
          <p:cNvPr id="28" name="Picture 27">
            <a:extLst>
              <a:ext uri="{FF2B5EF4-FFF2-40B4-BE49-F238E27FC236}">
                <a16:creationId xmlns:a16="http://schemas.microsoft.com/office/drawing/2014/main" id="{E41ACDEF-A992-4403-0E45-3002366863CA}"/>
              </a:ext>
            </a:extLst>
          </p:cNvPr>
          <p:cNvPicPr>
            <a:picLocks noChangeAspect="1"/>
          </p:cNvPicPr>
          <p:nvPr/>
        </p:nvPicPr>
        <p:blipFill>
          <a:blip r:embed="rId3"/>
          <a:stretch>
            <a:fillRect/>
          </a:stretch>
        </p:blipFill>
        <p:spPr>
          <a:xfrm>
            <a:off x="11887200" y="9753494"/>
            <a:ext cx="2981202" cy="1219306"/>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98586" y="636581"/>
            <a:ext cx="3580567" cy="447437"/>
          </a:xfrm>
          <a:prstGeom prst="rect">
            <a:avLst/>
          </a:prstGeom>
          <a:noFill/>
          <a:ln/>
        </p:spPr>
        <p:txBody>
          <a:bodyPr wrap="none" lIns="0" tIns="0" rIns="0" bIns="0" rtlCol="0" anchor="t"/>
          <a:lstStyle/>
          <a:p>
            <a:pPr marL="0" indent="0" algn="l">
              <a:lnSpc>
                <a:spcPts val="3500"/>
              </a:lnSpc>
              <a:buNone/>
            </a:pPr>
            <a:r>
              <a:rPr lang="en-US" sz="5400" b="1" dirty="0">
                <a:solidFill>
                  <a:srgbClr val="F0FCFF"/>
                </a:solidFill>
                <a:latin typeface="Arial" panose="020B0604020202020204" pitchFamily="34" charset="0"/>
                <a:ea typeface="Spline Sans Bold" pitchFamily="34" charset="-122"/>
                <a:cs typeface="Arial" panose="020B0604020202020204" pitchFamily="34" charset="0"/>
              </a:rPr>
              <a:t>Conclusion</a:t>
            </a:r>
            <a:endParaRPr lang="en-US" sz="5400" dirty="0">
              <a:latin typeface="Arial" panose="020B0604020202020204" pitchFamily="34" charset="0"/>
              <a:cs typeface="Arial" panose="020B0604020202020204" pitchFamily="34" charset="0"/>
            </a:endParaRPr>
          </a:p>
        </p:txBody>
      </p:sp>
      <p:sp>
        <p:nvSpPr>
          <p:cNvPr id="3" name="Text 1"/>
          <p:cNvSpPr/>
          <p:nvPr/>
        </p:nvSpPr>
        <p:spPr>
          <a:xfrm>
            <a:off x="398586" y="1418475"/>
            <a:ext cx="13950460" cy="3543538"/>
          </a:xfrm>
          <a:prstGeom prst="rect">
            <a:avLst/>
          </a:prstGeom>
          <a:noFill/>
          <a:ln/>
        </p:spPr>
        <p:txBody>
          <a:bodyPr wrap="square" lIns="0" tIns="0" rIns="0" bIns="0" rtlCol="0" anchor="t"/>
          <a:lstStyle/>
          <a:p>
            <a:pPr marL="0" indent="0" algn="l">
              <a:lnSpc>
                <a:spcPct val="150000"/>
              </a:lnSpc>
              <a:buNone/>
            </a:pPr>
            <a:r>
              <a:rPr lang="en-US" sz="2800" dirty="0">
                <a:solidFill>
                  <a:srgbClr val="E0E4E6"/>
                </a:solidFill>
                <a:latin typeface="Arial" panose="020B0604020202020204" pitchFamily="34" charset="0"/>
                <a:ea typeface="Barlow" pitchFamily="34" charset="-122"/>
                <a:cs typeface="Arial" panose="020B0604020202020204" pitchFamily="34" charset="0"/>
              </a:rPr>
              <a:t>The African Financial Customer Intelligence Platform represents a comprehensive solution to the analytical challenges facing financial institutions across African markets. </a:t>
            </a:r>
          </a:p>
          <a:p>
            <a:pPr marL="0" indent="0" algn="l">
              <a:lnSpc>
                <a:spcPct val="150000"/>
              </a:lnSpc>
              <a:buNone/>
            </a:pPr>
            <a:endParaRPr lang="en-US" sz="100" dirty="0">
              <a:solidFill>
                <a:srgbClr val="E0E4E6"/>
              </a:solidFill>
              <a:latin typeface="Arial" panose="020B0604020202020204" pitchFamily="34" charset="0"/>
              <a:ea typeface="Barlow" pitchFamily="34" charset="-122"/>
              <a:cs typeface="Arial" panose="020B0604020202020204" pitchFamily="34" charset="0"/>
            </a:endParaRPr>
          </a:p>
          <a:p>
            <a:pPr marL="0" indent="0" algn="l">
              <a:lnSpc>
                <a:spcPct val="150000"/>
              </a:lnSpc>
              <a:buNone/>
            </a:pPr>
            <a:endParaRPr lang="en-US" sz="2800" dirty="0">
              <a:solidFill>
                <a:srgbClr val="E0E4E6"/>
              </a:solidFill>
              <a:latin typeface="Arial" panose="020B0604020202020204" pitchFamily="34" charset="0"/>
              <a:ea typeface="Barlow" pitchFamily="34" charset="-122"/>
              <a:cs typeface="Arial" panose="020B0604020202020204" pitchFamily="34" charset="0"/>
            </a:endParaRPr>
          </a:p>
          <a:p>
            <a:pPr marL="0" indent="0" algn="l">
              <a:lnSpc>
                <a:spcPct val="150000"/>
              </a:lnSpc>
              <a:buNone/>
            </a:pPr>
            <a:r>
              <a:rPr lang="en-US" sz="2800" dirty="0">
                <a:solidFill>
                  <a:srgbClr val="E0E4E6"/>
                </a:solidFill>
                <a:latin typeface="Arial" panose="020B0604020202020204" pitchFamily="34" charset="0"/>
                <a:ea typeface="Barlow" pitchFamily="34" charset="-122"/>
                <a:cs typeface="Arial" panose="020B0604020202020204" pitchFamily="34" charset="0"/>
              </a:rPr>
              <a:t>By integrating advanced machine learning capabilities with user-friendly interfaces and executive reporting tools, the platform enables data-driven decision-making at all organizational levels.</a:t>
            </a:r>
            <a:endParaRPr lang="en-US" sz="2800" dirty="0">
              <a:latin typeface="Arial" panose="020B0604020202020204" pitchFamily="34" charset="0"/>
              <a:cs typeface="Arial" panose="020B0604020202020204" pitchFamily="34" charset="0"/>
            </a:endParaRPr>
          </a:p>
        </p:txBody>
      </p:sp>
      <p:sp>
        <p:nvSpPr>
          <p:cNvPr id="15" name="Rectangle: Rounded Corners 14">
            <a:extLst>
              <a:ext uri="{FF2B5EF4-FFF2-40B4-BE49-F238E27FC236}">
                <a16:creationId xmlns:a16="http://schemas.microsoft.com/office/drawing/2014/main" id="{B3DAA936-83BE-13F4-46B1-F593DD254F7B}"/>
              </a:ext>
            </a:extLst>
          </p:cNvPr>
          <p:cNvSpPr/>
          <p:nvPr/>
        </p:nvSpPr>
        <p:spPr>
          <a:xfrm>
            <a:off x="12567140" y="10410091"/>
            <a:ext cx="1992922" cy="457147"/>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092354F1-CC11-0366-F725-22916CD0BE81}"/>
              </a:ext>
            </a:extLst>
          </p:cNvPr>
          <p:cNvPicPr>
            <a:picLocks noChangeAspect="1"/>
          </p:cNvPicPr>
          <p:nvPr/>
        </p:nvPicPr>
        <p:blipFill>
          <a:blip r:embed="rId3"/>
          <a:stretch>
            <a:fillRect/>
          </a:stretch>
        </p:blipFill>
        <p:spPr>
          <a:xfrm>
            <a:off x="11887200" y="9753494"/>
            <a:ext cx="2981202" cy="1219306"/>
          </a:xfrm>
          <a:prstGeom prst="rect">
            <a:avLst/>
          </a:prstGeom>
        </p:spPr>
      </p:pic>
      <p:sp>
        <p:nvSpPr>
          <p:cNvPr id="4" name="Text 2"/>
          <p:cNvSpPr/>
          <p:nvPr/>
        </p:nvSpPr>
        <p:spPr>
          <a:xfrm>
            <a:off x="398586" y="6345245"/>
            <a:ext cx="2685455" cy="335756"/>
          </a:xfrm>
          <a:prstGeom prst="rect">
            <a:avLst/>
          </a:prstGeom>
          <a:noFill/>
          <a:ln/>
        </p:spPr>
        <p:txBody>
          <a:bodyPr wrap="none" lIns="0" tIns="0" rIns="0" bIns="0" rtlCol="0" anchor="t"/>
          <a:lstStyle/>
          <a:p>
            <a:pPr marL="0" indent="0" algn="l">
              <a:lnSpc>
                <a:spcPts val="2600"/>
              </a:lnSpc>
              <a:buNone/>
            </a:pPr>
            <a:r>
              <a:rPr lang="en-US" sz="5400" b="1" dirty="0">
                <a:solidFill>
                  <a:srgbClr val="F0FCFF"/>
                </a:solidFill>
                <a:latin typeface="Arial" panose="020B0604020202020204" pitchFamily="34" charset="0"/>
                <a:ea typeface="Spline Sans Bold" pitchFamily="34" charset="-122"/>
                <a:cs typeface="Arial" panose="020B0604020202020204" pitchFamily="34" charset="0"/>
              </a:rPr>
              <a:t>Key Innovation:</a:t>
            </a:r>
            <a:endParaRPr lang="en-US" sz="5400" dirty="0">
              <a:latin typeface="Arial" panose="020B0604020202020204" pitchFamily="34" charset="0"/>
              <a:cs typeface="Arial" panose="020B0604020202020204" pitchFamily="34" charset="0"/>
            </a:endParaRPr>
          </a:p>
        </p:txBody>
      </p:sp>
      <p:sp>
        <p:nvSpPr>
          <p:cNvPr id="5" name="Text 3"/>
          <p:cNvSpPr/>
          <p:nvPr/>
        </p:nvSpPr>
        <p:spPr>
          <a:xfrm>
            <a:off x="398586" y="6755470"/>
            <a:ext cx="13513043" cy="870109"/>
          </a:xfrm>
          <a:prstGeom prst="rect">
            <a:avLst/>
          </a:prstGeom>
          <a:noFill/>
          <a:ln/>
        </p:spPr>
        <p:txBody>
          <a:bodyPr wrap="square" lIns="0" tIns="0" rIns="0" bIns="0" rtlCol="0" anchor="t"/>
          <a:lstStyle/>
          <a:p>
            <a:pPr marL="0" indent="0" algn="l">
              <a:lnSpc>
                <a:spcPct val="150000"/>
              </a:lnSpc>
              <a:buNone/>
            </a:pPr>
            <a:r>
              <a:rPr lang="en-US" sz="2800" dirty="0">
                <a:solidFill>
                  <a:srgbClr val="E0E4E6"/>
                </a:solidFill>
                <a:latin typeface="Arial" panose="020B0604020202020204" pitchFamily="34" charset="0"/>
                <a:ea typeface="Barlow" pitchFamily="34" charset="-122"/>
                <a:cs typeface="Arial" panose="020B0604020202020204" pitchFamily="34" charset="0"/>
              </a:rPr>
              <a:t>The platform's dual approach to data handling represents a significant innovation. The Power BI dashboard suite provides fixed, production-ready insights based on the DataVerse Africa provided dataset, demonstrating the platform's analytical capabilities. Concurrently, the Streamlit application offers flexible, adaptive analytics for any customer dataset, ensuring broad applicability across different organizations and data structures.</a:t>
            </a:r>
            <a:endParaRPr lang="en-US" sz="2800" dirty="0">
              <a:latin typeface="Arial" panose="020B0604020202020204" pitchFamily="34" charset="0"/>
              <a:cs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4"/>
          <p:cNvSpPr/>
          <p:nvPr/>
        </p:nvSpPr>
        <p:spPr>
          <a:xfrm>
            <a:off x="367080" y="447399"/>
            <a:ext cx="13513043" cy="870109"/>
          </a:xfrm>
          <a:prstGeom prst="rect">
            <a:avLst/>
          </a:prstGeom>
          <a:noFill/>
          <a:ln/>
        </p:spPr>
        <p:txBody>
          <a:bodyPr wrap="square" lIns="0" tIns="0" rIns="0" bIns="0" rtlCol="0" anchor="t"/>
          <a:lstStyle/>
          <a:p>
            <a:pPr marL="0" indent="0" algn="l">
              <a:lnSpc>
                <a:spcPct val="150000"/>
              </a:lnSpc>
              <a:buNone/>
            </a:pPr>
            <a:r>
              <a:rPr lang="en-US" sz="3200" dirty="0">
                <a:solidFill>
                  <a:srgbClr val="E0E4E6"/>
                </a:solidFill>
                <a:latin typeface="Arial" panose="020B0604020202020204" pitchFamily="34" charset="0"/>
                <a:ea typeface="Barlow" pitchFamily="34" charset="-122"/>
                <a:cs typeface="Arial" panose="020B0604020202020204" pitchFamily="34" charset="0"/>
              </a:rPr>
              <a:t>This dual-interface approach ensures that insights are accessible to both technical and non-technical stakeholders, facilitating organization-wide adoption and impact. The successful implementation of this platform provides financial institutions with the analytical capabilities needed to navigate complex market conditions, optimize customer relationships, and drive sustainable growth.</a:t>
            </a:r>
            <a:endParaRPr lang="en-US" sz="3200" dirty="0">
              <a:latin typeface="Arial" panose="020B0604020202020204" pitchFamily="34" charset="0"/>
              <a:cs typeface="Arial" panose="020B0604020202020204" pitchFamily="34" charset="0"/>
            </a:endParaRPr>
          </a:p>
        </p:txBody>
      </p:sp>
      <p:sp>
        <p:nvSpPr>
          <p:cNvPr id="7" name="Text 5"/>
          <p:cNvSpPr/>
          <p:nvPr/>
        </p:nvSpPr>
        <p:spPr>
          <a:xfrm>
            <a:off x="367080" y="5486400"/>
            <a:ext cx="13327307" cy="580073"/>
          </a:xfrm>
          <a:prstGeom prst="rect">
            <a:avLst/>
          </a:prstGeom>
          <a:noFill/>
          <a:ln/>
        </p:spPr>
        <p:txBody>
          <a:bodyPr wrap="square" lIns="0" tIns="0" rIns="0" bIns="0" rtlCol="0" anchor="t"/>
          <a:lstStyle/>
          <a:p>
            <a:pPr marL="0" indent="0" algn="l">
              <a:lnSpc>
                <a:spcPct val="150000"/>
              </a:lnSpc>
              <a:buNone/>
            </a:pPr>
            <a:r>
              <a:rPr lang="en-US" sz="3200" dirty="0">
                <a:solidFill>
                  <a:srgbClr val="E0E4E6"/>
                </a:solidFill>
                <a:latin typeface="Arial" panose="020B0604020202020204" pitchFamily="34" charset="0"/>
                <a:ea typeface="Barlow" pitchFamily="34" charset="-122"/>
                <a:cs typeface="Arial" panose="020B0604020202020204" pitchFamily="34" charset="0"/>
              </a:rPr>
              <a:t>Continued enhancement and adaptation will ensure ongoing relevance and effectiveness in evolving market environments, with particular focus on expanding the Streamlit application's adaptive capabilities to encompass an even broader range of data structures and business contexts.</a:t>
            </a:r>
            <a:endParaRPr lang="en-US" sz="3200" dirty="0">
              <a:latin typeface="Arial" panose="020B0604020202020204" pitchFamily="34" charset="0"/>
              <a:cs typeface="Arial" panose="020B0604020202020204" pitchFamily="34" charset="0"/>
            </a:endParaRPr>
          </a:p>
        </p:txBody>
      </p:sp>
      <p:sp>
        <p:nvSpPr>
          <p:cNvPr id="15" name="Rectangle: Rounded Corners 14">
            <a:extLst>
              <a:ext uri="{FF2B5EF4-FFF2-40B4-BE49-F238E27FC236}">
                <a16:creationId xmlns:a16="http://schemas.microsoft.com/office/drawing/2014/main" id="{B3DAA936-83BE-13F4-46B1-F593DD254F7B}"/>
              </a:ext>
            </a:extLst>
          </p:cNvPr>
          <p:cNvSpPr/>
          <p:nvPr/>
        </p:nvSpPr>
        <p:spPr>
          <a:xfrm>
            <a:off x="12568973" y="10410091"/>
            <a:ext cx="1992922" cy="457147"/>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092354F1-CC11-0366-F725-22916CD0BE81}"/>
              </a:ext>
            </a:extLst>
          </p:cNvPr>
          <p:cNvPicPr>
            <a:picLocks noChangeAspect="1"/>
          </p:cNvPicPr>
          <p:nvPr/>
        </p:nvPicPr>
        <p:blipFill>
          <a:blip r:embed="rId3"/>
          <a:stretch>
            <a:fillRect/>
          </a:stretch>
        </p:blipFill>
        <p:spPr>
          <a:xfrm>
            <a:off x="11889033" y="9753494"/>
            <a:ext cx="2981202" cy="1219306"/>
          </a:xfrm>
          <a:prstGeom prst="rect">
            <a:avLst/>
          </a:prstGeom>
        </p:spPr>
      </p:pic>
      <p:sp>
        <p:nvSpPr>
          <p:cNvPr id="25" name="Shape 6">
            <a:extLst>
              <a:ext uri="{FF2B5EF4-FFF2-40B4-BE49-F238E27FC236}">
                <a16:creationId xmlns:a16="http://schemas.microsoft.com/office/drawing/2014/main" id="{88E43168-9559-43F1-0B71-4E41105F7577}"/>
              </a:ext>
            </a:extLst>
          </p:cNvPr>
          <p:cNvSpPr/>
          <p:nvPr/>
        </p:nvSpPr>
        <p:spPr>
          <a:xfrm>
            <a:off x="367081" y="9214338"/>
            <a:ext cx="11521952" cy="1652900"/>
          </a:xfrm>
          <a:prstGeom prst="roundRect">
            <a:avLst>
              <a:gd name="adj" fmla="val 10857"/>
            </a:avLst>
          </a:prstGeom>
          <a:solidFill>
            <a:srgbClr val="004D36"/>
          </a:solidFill>
          <a:ln/>
        </p:spPr>
      </p:sp>
      <p:sp>
        <p:nvSpPr>
          <p:cNvPr id="26" name="Text 11">
            <a:extLst>
              <a:ext uri="{FF2B5EF4-FFF2-40B4-BE49-F238E27FC236}">
                <a16:creationId xmlns:a16="http://schemas.microsoft.com/office/drawing/2014/main" id="{8A3F3882-419B-6CE6-A1E6-BB8E88EE0F5C}"/>
              </a:ext>
            </a:extLst>
          </p:cNvPr>
          <p:cNvSpPr/>
          <p:nvPr/>
        </p:nvSpPr>
        <p:spPr>
          <a:xfrm>
            <a:off x="765665" y="9300603"/>
            <a:ext cx="10724784" cy="2125088"/>
          </a:xfrm>
          <a:prstGeom prst="rect">
            <a:avLst/>
          </a:prstGeom>
          <a:noFill/>
          <a:ln/>
        </p:spPr>
        <p:txBody>
          <a:bodyPr wrap="square" lIns="0" tIns="0" rIns="0" bIns="0" rtlCol="0" anchor="t"/>
          <a:lstStyle/>
          <a:p>
            <a:pPr marL="0" indent="0" algn="l">
              <a:buNone/>
            </a:pPr>
            <a:r>
              <a:rPr lang="en-US" sz="2400" dirty="0">
                <a:solidFill>
                  <a:schemeClr val="bg1"/>
                </a:solidFill>
                <a:latin typeface="Arial" panose="020B0604020202020204" pitchFamily="34" charset="0"/>
                <a:ea typeface="Barlow" pitchFamily="34" charset="-122"/>
                <a:cs typeface="Arial" panose="020B0604020202020204" pitchFamily="34" charset="0"/>
              </a:rPr>
              <a:t>This technical report documents the comprehensive implementation of the African Financial Customer Intelligence Platform. All analytical findings, technical specifications, and strategic recommendations are based on validated data and industry best practices.</a:t>
            </a:r>
            <a:endParaRPr lang="en-US" sz="2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49909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718771" y="893451"/>
            <a:ext cx="12868275" cy="1611630"/>
          </a:xfrm>
          <a:prstGeom prst="rect">
            <a:avLst/>
          </a:prstGeom>
          <a:noFill/>
          <a:ln/>
        </p:spPr>
        <p:txBody>
          <a:bodyPr wrap="square" lIns="0" tIns="0" rIns="0" bIns="0" rtlCol="0" anchor="t"/>
          <a:lstStyle/>
          <a:p>
            <a:pPr marL="0" indent="0" algn="l">
              <a:lnSpc>
                <a:spcPct val="150000"/>
              </a:lnSpc>
              <a:buNone/>
            </a:pPr>
            <a:r>
              <a:rPr lang="en-US" sz="3600" dirty="0">
                <a:solidFill>
                  <a:srgbClr val="E0E4E6"/>
                </a:solidFill>
                <a:latin typeface="Arial" panose="020B0604020202020204" pitchFamily="34" charset="0"/>
                <a:ea typeface="Barlow" pitchFamily="34" charset="-122"/>
                <a:cs typeface="Arial" panose="020B0604020202020204" pitchFamily="34" charset="0"/>
              </a:rPr>
              <a:t>The system successfully processed 5,200+ customer records, revealing significant business insights including a </a:t>
            </a:r>
            <a:r>
              <a:rPr lang="en-US" sz="3600" dirty="0">
                <a:solidFill>
                  <a:srgbClr val="C00000"/>
                </a:solidFill>
                <a:latin typeface="Arial" panose="020B0604020202020204" pitchFamily="34" charset="0"/>
                <a:ea typeface="Barlow" pitchFamily="34" charset="-122"/>
                <a:cs typeface="Arial" panose="020B0604020202020204" pitchFamily="34" charset="0"/>
              </a:rPr>
              <a:t>40% high-risk customer concentration, 25% mobile application adoption rate, </a:t>
            </a:r>
            <a:r>
              <a:rPr lang="en-US" sz="3600" dirty="0">
                <a:solidFill>
                  <a:srgbClr val="E0E4E6"/>
                </a:solidFill>
                <a:latin typeface="Arial" panose="020B0604020202020204" pitchFamily="34" charset="0"/>
                <a:ea typeface="Barlow" pitchFamily="34" charset="-122"/>
                <a:cs typeface="Arial" panose="020B0604020202020204" pitchFamily="34" charset="0"/>
              </a:rPr>
              <a:t>and geographic concentration of high-value customers in urban centers. </a:t>
            </a:r>
          </a:p>
          <a:p>
            <a:pPr marL="0" indent="0" algn="l">
              <a:lnSpc>
                <a:spcPct val="150000"/>
              </a:lnSpc>
              <a:buNone/>
            </a:pPr>
            <a:endParaRPr lang="en-US" sz="3600" dirty="0">
              <a:solidFill>
                <a:srgbClr val="E0E4E6"/>
              </a:solidFill>
              <a:latin typeface="Arial" panose="020B0604020202020204" pitchFamily="34" charset="0"/>
              <a:ea typeface="Barlow" pitchFamily="34" charset="-122"/>
              <a:cs typeface="Arial" panose="020B0604020202020204" pitchFamily="34" charset="0"/>
            </a:endParaRPr>
          </a:p>
          <a:p>
            <a:pPr marL="0" indent="0" algn="l">
              <a:lnSpc>
                <a:spcPct val="150000"/>
              </a:lnSpc>
              <a:buNone/>
            </a:pPr>
            <a:r>
              <a:rPr lang="en-US" sz="3600" dirty="0">
                <a:solidFill>
                  <a:srgbClr val="E0E4E6"/>
                </a:solidFill>
                <a:latin typeface="Arial" panose="020B0604020202020204" pitchFamily="34" charset="0"/>
                <a:ea typeface="Barlow" pitchFamily="34" charset="-122"/>
                <a:cs typeface="Arial" panose="020B0604020202020204" pitchFamily="34" charset="0"/>
              </a:rPr>
              <a:t>The platform delivers actionable intelligence through two complementary interfaces tailored to different use cases and data sources.</a:t>
            </a:r>
            <a:endParaRPr lang="en-US" sz="3600" dirty="0">
              <a:latin typeface="Arial" panose="020B0604020202020204" pitchFamily="34" charset="0"/>
              <a:cs typeface="Arial" panose="020B0604020202020204" pitchFamily="34" charset="0"/>
            </a:endParaRPr>
          </a:p>
        </p:txBody>
      </p:sp>
      <p:sp>
        <p:nvSpPr>
          <p:cNvPr id="7" name="Oval 6">
            <a:extLst>
              <a:ext uri="{FF2B5EF4-FFF2-40B4-BE49-F238E27FC236}">
                <a16:creationId xmlns:a16="http://schemas.microsoft.com/office/drawing/2014/main" id="{8E7B97AF-F3C6-EC19-9466-F4B5B82E42AD}"/>
              </a:ext>
            </a:extLst>
          </p:cNvPr>
          <p:cNvSpPr/>
          <p:nvPr/>
        </p:nvSpPr>
        <p:spPr>
          <a:xfrm>
            <a:off x="12614031" y="10410092"/>
            <a:ext cx="1946031" cy="53926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 name="Freeform 14">
            <a:extLst>
              <a:ext uri="{FF2B5EF4-FFF2-40B4-BE49-F238E27FC236}">
                <a16:creationId xmlns:a16="http://schemas.microsoft.com/office/drawing/2014/main" id="{9656701B-D625-C01B-34C1-C13FD2988F5A}"/>
              </a:ext>
            </a:extLst>
          </p:cNvPr>
          <p:cNvSpPr/>
          <p:nvPr/>
        </p:nvSpPr>
        <p:spPr>
          <a:xfrm>
            <a:off x="11828573" y="9786871"/>
            <a:ext cx="1207934" cy="1114682"/>
          </a:xfrm>
          <a:custGeom>
            <a:avLst/>
            <a:gdLst/>
            <a:ahLst/>
            <a:cxnLst/>
            <a:rect l="l" t="t" r="r" b="b"/>
            <a:pathLst>
              <a:path w="1207934" h="1114682">
                <a:moveTo>
                  <a:pt x="0" y="0"/>
                </a:moveTo>
                <a:lnTo>
                  <a:pt x="1207933" y="0"/>
                </a:lnTo>
                <a:lnTo>
                  <a:pt x="1207933" y="1114682"/>
                </a:lnTo>
                <a:lnTo>
                  <a:pt x="0" y="1114682"/>
                </a:lnTo>
                <a:lnTo>
                  <a:pt x="0" y="0"/>
                </a:lnTo>
                <a:close/>
              </a:path>
            </a:pathLst>
          </a:custGeom>
          <a:blipFill>
            <a:blip r:embed="rId3"/>
            <a:stretch>
              <a:fillRect l="-186865" t="-163093" r="-187297" b="-250736"/>
            </a:stretch>
          </a:blipFill>
        </p:spPr>
      </p:sp>
      <p:sp>
        <p:nvSpPr>
          <p:cNvPr id="9" name="TextBox 17">
            <a:extLst>
              <a:ext uri="{FF2B5EF4-FFF2-40B4-BE49-F238E27FC236}">
                <a16:creationId xmlns:a16="http://schemas.microsoft.com/office/drawing/2014/main" id="{6391CF32-F573-494B-4E10-2EC794573149}"/>
              </a:ext>
            </a:extLst>
          </p:cNvPr>
          <p:cNvSpPr txBox="1"/>
          <p:nvPr/>
        </p:nvSpPr>
        <p:spPr>
          <a:xfrm>
            <a:off x="13036506" y="9991516"/>
            <a:ext cx="1772505" cy="837152"/>
          </a:xfrm>
          <a:prstGeom prst="rect">
            <a:avLst/>
          </a:prstGeom>
        </p:spPr>
        <p:txBody>
          <a:bodyPr lIns="0" tIns="0" rIns="0" bIns="0" rtlCol="0" anchor="t">
            <a:spAutoFit/>
          </a:bodyPr>
          <a:lstStyle/>
          <a:p>
            <a:pPr algn="l">
              <a:lnSpc>
                <a:spcPts val="3359"/>
              </a:lnSpc>
            </a:pPr>
            <a:r>
              <a:rPr lang="en-US" sz="2400" b="1" dirty="0">
                <a:solidFill>
                  <a:srgbClr val="0665BE"/>
                </a:solidFill>
                <a:latin typeface="Arial" panose="020B0604020202020204" pitchFamily="34" charset="0"/>
                <a:ea typeface="Gordita Bold"/>
                <a:cs typeface="Arial" panose="020B0604020202020204" pitchFamily="34" charset="0"/>
                <a:sym typeface="Gordita Bold"/>
                <a:hlinkClick r:id="rId4"/>
              </a:rPr>
              <a:t>Dataverse </a:t>
            </a:r>
          </a:p>
          <a:p>
            <a:pPr algn="l">
              <a:lnSpc>
                <a:spcPts val="3359"/>
              </a:lnSpc>
              <a:spcBef>
                <a:spcPct val="0"/>
              </a:spcBef>
            </a:pPr>
            <a:r>
              <a:rPr lang="en-US" sz="2400" b="1" dirty="0">
                <a:solidFill>
                  <a:srgbClr val="0665BE"/>
                </a:solidFill>
                <a:latin typeface="Arial" panose="020B0604020202020204" pitchFamily="34" charset="0"/>
                <a:ea typeface="Gordita Bold"/>
                <a:cs typeface="Arial" panose="020B0604020202020204" pitchFamily="34" charset="0"/>
                <a:sym typeface="Gordita Bold"/>
                <a:hlinkClick r:id="rId4"/>
              </a:rPr>
              <a:t>Africa</a:t>
            </a:r>
            <a:endParaRPr lang="en-US" sz="2400" b="1" dirty="0">
              <a:solidFill>
                <a:srgbClr val="0665BE"/>
              </a:solidFill>
              <a:latin typeface="Arial" panose="020B0604020202020204" pitchFamily="34" charset="0"/>
              <a:ea typeface="Gordita Bold"/>
              <a:cs typeface="Arial" panose="020B0604020202020204" pitchFamily="34" charset="0"/>
              <a:sym typeface="Gordita Bold"/>
            </a:endParaRPr>
          </a:p>
        </p:txBody>
      </p:sp>
      <p:grpSp>
        <p:nvGrpSpPr>
          <p:cNvPr id="10" name="Group 5">
            <a:extLst>
              <a:ext uri="{FF2B5EF4-FFF2-40B4-BE49-F238E27FC236}">
                <a16:creationId xmlns:a16="http://schemas.microsoft.com/office/drawing/2014/main" id="{EC2401B3-B41A-1FBD-6F3B-F96AC65ECC24}"/>
              </a:ext>
            </a:extLst>
          </p:cNvPr>
          <p:cNvGrpSpPr>
            <a:grpSpLocks noChangeAspect="1"/>
          </p:cNvGrpSpPr>
          <p:nvPr/>
        </p:nvGrpSpPr>
        <p:grpSpPr>
          <a:xfrm>
            <a:off x="8617679" y="185024"/>
            <a:ext cx="6012721" cy="10672918"/>
            <a:chOff x="0" y="0"/>
            <a:chExt cx="4018674" cy="5096472"/>
          </a:xfrm>
        </p:grpSpPr>
        <p:sp>
          <p:nvSpPr>
            <p:cNvPr id="11" name="Freeform 6">
              <a:extLst>
                <a:ext uri="{FF2B5EF4-FFF2-40B4-BE49-F238E27FC236}">
                  <a16:creationId xmlns:a16="http://schemas.microsoft.com/office/drawing/2014/main" id="{79F4872C-19FB-39DC-E153-E6495A0B68E2}"/>
                </a:ext>
              </a:extLst>
            </p:cNvPr>
            <p:cNvSpPr/>
            <p:nvPr/>
          </p:nvSpPr>
          <p:spPr>
            <a:xfrm>
              <a:off x="0" y="0"/>
              <a:ext cx="4018661" cy="5096383"/>
            </a:xfrm>
            <a:custGeom>
              <a:avLst/>
              <a:gdLst/>
              <a:ahLst/>
              <a:cxnLst/>
              <a:rect l="l" t="t" r="r" b="b"/>
              <a:pathLst>
                <a:path w="4018661" h="5096383">
                  <a:moveTo>
                    <a:pt x="752856" y="0"/>
                  </a:moveTo>
                  <a:lnTo>
                    <a:pt x="1751076" y="3509264"/>
                  </a:lnTo>
                  <a:lnTo>
                    <a:pt x="0" y="5081270"/>
                  </a:lnTo>
                  <a:lnTo>
                    <a:pt x="2406904" y="5096383"/>
                  </a:lnTo>
                  <a:lnTo>
                    <a:pt x="2406904" y="5096383"/>
                  </a:lnTo>
                  <a:lnTo>
                    <a:pt x="4018661" y="3518154"/>
                  </a:lnTo>
                  <a:lnTo>
                    <a:pt x="2890520" y="0"/>
                  </a:lnTo>
                  <a:close/>
                </a:path>
              </a:pathLst>
            </a:custGeom>
            <a:blipFill>
              <a:blip r:embed="rId5">
                <a:alphaModFix amt="35000"/>
              </a:blip>
              <a:stretch>
                <a:fillRect l="-53104" r="-53104"/>
              </a:stretch>
            </a:blipFill>
          </p:spPr>
        </p:sp>
      </p:grpSp>
    </p:spTree>
    <p:extLst>
      <p:ext uri="{BB962C8B-B14F-4D97-AF65-F5344CB8AC3E}">
        <p14:creationId xmlns:p14="http://schemas.microsoft.com/office/powerpoint/2010/main" val="3410784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679336" y="824382"/>
            <a:ext cx="2797373" cy="349687"/>
          </a:xfrm>
          <a:prstGeom prst="rect">
            <a:avLst/>
          </a:prstGeom>
          <a:noFill/>
          <a:ln/>
        </p:spPr>
        <p:txBody>
          <a:bodyPr wrap="none" lIns="0" tIns="0" rIns="0" bIns="0" rtlCol="0" anchor="t"/>
          <a:lstStyle/>
          <a:p>
            <a:pPr marL="0" indent="0" algn="ctr">
              <a:lnSpc>
                <a:spcPts val="2750"/>
              </a:lnSpc>
              <a:buNone/>
            </a:pPr>
            <a:r>
              <a:rPr lang="en-US" sz="6000" b="1" dirty="0">
                <a:solidFill>
                  <a:schemeClr val="bg1"/>
                </a:solidFill>
                <a:latin typeface="Arial" panose="020B0604020202020204" pitchFamily="34" charset="0"/>
                <a:ea typeface="Spline Sans Bold" pitchFamily="34" charset="-122"/>
                <a:cs typeface="Arial" panose="020B0604020202020204" pitchFamily="34" charset="0"/>
              </a:rPr>
              <a:t> Introduction</a:t>
            </a:r>
            <a:endParaRPr lang="en-US" sz="6000" dirty="0">
              <a:solidFill>
                <a:schemeClr val="bg1"/>
              </a:solidFill>
              <a:latin typeface="Arial" panose="020B0604020202020204" pitchFamily="34" charset="0"/>
              <a:cs typeface="Arial" panose="020B0604020202020204" pitchFamily="34" charset="0"/>
            </a:endParaRPr>
          </a:p>
        </p:txBody>
      </p:sp>
      <p:sp>
        <p:nvSpPr>
          <p:cNvPr id="3" name="Text 1"/>
          <p:cNvSpPr/>
          <p:nvPr/>
        </p:nvSpPr>
        <p:spPr>
          <a:xfrm>
            <a:off x="881063" y="1903277"/>
            <a:ext cx="4475798" cy="559356"/>
          </a:xfrm>
          <a:prstGeom prst="rect">
            <a:avLst/>
          </a:prstGeom>
          <a:noFill/>
          <a:ln/>
        </p:spPr>
        <p:txBody>
          <a:bodyPr wrap="none" lIns="0" tIns="0" rIns="0" bIns="0" rtlCol="0" anchor="t"/>
          <a:lstStyle/>
          <a:p>
            <a:pPr marL="0" indent="0" algn="l">
              <a:lnSpc>
                <a:spcPts val="4400"/>
              </a:lnSpc>
              <a:buNone/>
            </a:pPr>
            <a:r>
              <a:rPr lang="en-US" sz="6000" b="1" dirty="0">
                <a:solidFill>
                  <a:srgbClr val="F0FCFF"/>
                </a:solidFill>
                <a:latin typeface="Arial" panose="020B0604020202020204" pitchFamily="34" charset="0"/>
                <a:ea typeface="Spline Sans Bold" pitchFamily="34" charset="-122"/>
                <a:cs typeface="Arial" panose="020B0604020202020204" pitchFamily="34" charset="0"/>
              </a:rPr>
              <a:t>Business Context</a:t>
            </a:r>
            <a:endParaRPr lang="en-US" sz="6000" dirty="0">
              <a:latin typeface="Arial" panose="020B0604020202020204" pitchFamily="34" charset="0"/>
              <a:cs typeface="Arial" panose="020B0604020202020204" pitchFamily="34" charset="0"/>
            </a:endParaRPr>
          </a:p>
        </p:txBody>
      </p:sp>
      <p:sp>
        <p:nvSpPr>
          <p:cNvPr id="4" name="Text 2"/>
          <p:cNvSpPr/>
          <p:nvPr/>
        </p:nvSpPr>
        <p:spPr>
          <a:xfrm>
            <a:off x="824278" y="2672552"/>
            <a:ext cx="12868275" cy="1611630"/>
          </a:xfrm>
          <a:prstGeom prst="rect">
            <a:avLst/>
          </a:prstGeom>
          <a:noFill/>
          <a:ln/>
        </p:spPr>
        <p:txBody>
          <a:bodyPr wrap="square" lIns="0" tIns="0" rIns="0" bIns="0" rtlCol="0" anchor="t"/>
          <a:lstStyle/>
          <a:p>
            <a:pPr marL="0" indent="0" algn="l">
              <a:lnSpc>
                <a:spcPct val="150000"/>
              </a:lnSpc>
              <a:buNone/>
            </a:pPr>
            <a:r>
              <a:rPr lang="en-US" sz="3600" dirty="0">
                <a:solidFill>
                  <a:srgbClr val="E0E4E6"/>
                </a:solidFill>
                <a:latin typeface="Arial" panose="020B0604020202020204" pitchFamily="34" charset="0"/>
                <a:ea typeface="Barlow" pitchFamily="34" charset="-122"/>
                <a:cs typeface="Arial" panose="020B0604020202020204" pitchFamily="34" charset="0"/>
              </a:rPr>
              <a:t>African financial institutions face unique challenges including diverse customer behaviors, varying digital adoption rates, and complex risk profiles. </a:t>
            </a:r>
          </a:p>
          <a:p>
            <a:pPr marL="0" indent="0" algn="l">
              <a:lnSpc>
                <a:spcPct val="150000"/>
              </a:lnSpc>
              <a:buNone/>
            </a:pPr>
            <a:endParaRPr lang="en-US" sz="1200" dirty="0">
              <a:solidFill>
                <a:srgbClr val="E0E4E6"/>
              </a:solidFill>
              <a:latin typeface="Arial" panose="020B0604020202020204" pitchFamily="34" charset="0"/>
              <a:ea typeface="Barlow" pitchFamily="34" charset="-122"/>
              <a:cs typeface="Arial" panose="020B0604020202020204" pitchFamily="34" charset="0"/>
            </a:endParaRPr>
          </a:p>
          <a:p>
            <a:pPr marL="0" indent="0" algn="l">
              <a:lnSpc>
                <a:spcPct val="150000"/>
              </a:lnSpc>
              <a:buNone/>
            </a:pPr>
            <a:r>
              <a:rPr lang="en-US" sz="3600" dirty="0">
                <a:solidFill>
                  <a:srgbClr val="E0E4E6"/>
                </a:solidFill>
                <a:latin typeface="Arial" panose="020B0604020202020204" pitchFamily="34" charset="0"/>
                <a:ea typeface="Barlow" pitchFamily="34" charset="-122"/>
                <a:cs typeface="Arial" panose="020B0604020202020204" pitchFamily="34" charset="0"/>
              </a:rPr>
              <a:t>Traditional analytics solutions often prove inadequate due to their limited adaptability to local contexts and reliance on standardized data structures. </a:t>
            </a:r>
          </a:p>
          <a:p>
            <a:pPr marL="0" indent="0" algn="l">
              <a:lnSpc>
                <a:spcPct val="150000"/>
              </a:lnSpc>
              <a:buNone/>
            </a:pPr>
            <a:endParaRPr lang="en-US" sz="1100" dirty="0">
              <a:solidFill>
                <a:srgbClr val="E0E4E6"/>
              </a:solidFill>
              <a:latin typeface="Arial" panose="020B0604020202020204" pitchFamily="34" charset="0"/>
              <a:ea typeface="Barlow" pitchFamily="34" charset="-122"/>
              <a:cs typeface="Arial" panose="020B0604020202020204" pitchFamily="34" charset="0"/>
            </a:endParaRPr>
          </a:p>
          <a:p>
            <a:pPr marL="0" indent="0" algn="l">
              <a:lnSpc>
                <a:spcPct val="150000"/>
              </a:lnSpc>
              <a:buNone/>
            </a:pPr>
            <a:r>
              <a:rPr lang="en-US" sz="3600" dirty="0">
                <a:solidFill>
                  <a:srgbClr val="E0E4E6"/>
                </a:solidFill>
                <a:latin typeface="Arial" panose="020B0604020202020204" pitchFamily="34" charset="0"/>
                <a:ea typeface="Barlow" pitchFamily="34" charset="-122"/>
                <a:cs typeface="Arial" panose="020B0604020202020204" pitchFamily="34" charset="0"/>
              </a:rPr>
              <a:t>This project addresses these limitations through a flexible, context-aware analytics platform specifically designed for African market dynamics.</a:t>
            </a:r>
            <a:endParaRPr lang="en-US" sz="3600" dirty="0">
              <a:latin typeface="Arial" panose="020B0604020202020204" pitchFamily="34" charset="0"/>
              <a:cs typeface="Arial" panose="020B0604020202020204" pitchFamily="34" charset="0"/>
            </a:endParaRPr>
          </a:p>
        </p:txBody>
      </p:sp>
      <p:pic>
        <p:nvPicPr>
          <p:cNvPr id="8" name="Graphic 7" descr="Classroom with solid fill">
            <a:extLst>
              <a:ext uri="{FF2B5EF4-FFF2-40B4-BE49-F238E27FC236}">
                <a16:creationId xmlns:a16="http://schemas.microsoft.com/office/drawing/2014/main" id="{2EC0765B-FD23-8781-0774-1F3423C7D2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2017" y="267400"/>
            <a:ext cx="1567251" cy="1524914"/>
          </a:xfrm>
          <a:prstGeom prst="rect">
            <a:avLst/>
          </a:prstGeom>
        </p:spPr>
      </p:pic>
      <p:sp>
        <p:nvSpPr>
          <p:cNvPr id="10" name="Rectangle: Rounded Corners 9">
            <a:extLst>
              <a:ext uri="{FF2B5EF4-FFF2-40B4-BE49-F238E27FC236}">
                <a16:creationId xmlns:a16="http://schemas.microsoft.com/office/drawing/2014/main" id="{FF496565-2922-1114-CCE5-BF1EEFBD6A7F}"/>
              </a:ext>
            </a:extLst>
          </p:cNvPr>
          <p:cNvSpPr/>
          <p:nvPr/>
        </p:nvSpPr>
        <p:spPr>
          <a:xfrm>
            <a:off x="12871938" y="10527323"/>
            <a:ext cx="1641231" cy="304799"/>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1" name="Freeform 14">
            <a:extLst>
              <a:ext uri="{FF2B5EF4-FFF2-40B4-BE49-F238E27FC236}">
                <a16:creationId xmlns:a16="http://schemas.microsoft.com/office/drawing/2014/main" id="{C8709A3D-986B-B769-A726-2287E8E74CBF}"/>
              </a:ext>
            </a:extLst>
          </p:cNvPr>
          <p:cNvSpPr/>
          <p:nvPr/>
        </p:nvSpPr>
        <p:spPr>
          <a:xfrm>
            <a:off x="11664005" y="9790325"/>
            <a:ext cx="1207934" cy="1114682"/>
          </a:xfrm>
          <a:custGeom>
            <a:avLst/>
            <a:gdLst/>
            <a:ahLst/>
            <a:cxnLst/>
            <a:rect l="l" t="t" r="r" b="b"/>
            <a:pathLst>
              <a:path w="1207934" h="1114682">
                <a:moveTo>
                  <a:pt x="0" y="0"/>
                </a:moveTo>
                <a:lnTo>
                  <a:pt x="1207933" y="0"/>
                </a:lnTo>
                <a:lnTo>
                  <a:pt x="1207933" y="1114682"/>
                </a:lnTo>
                <a:lnTo>
                  <a:pt x="0" y="1114682"/>
                </a:lnTo>
                <a:lnTo>
                  <a:pt x="0" y="0"/>
                </a:lnTo>
                <a:close/>
              </a:path>
            </a:pathLst>
          </a:custGeom>
          <a:blipFill>
            <a:blip r:embed="rId5"/>
            <a:stretch>
              <a:fillRect l="-186865" t="-163093" r="-187297" b="-250736"/>
            </a:stretch>
          </a:blipFill>
        </p:spPr>
      </p:sp>
      <p:sp>
        <p:nvSpPr>
          <p:cNvPr id="12" name="TextBox 17">
            <a:extLst>
              <a:ext uri="{FF2B5EF4-FFF2-40B4-BE49-F238E27FC236}">
                <a16:creationId xmlns:a16="http://schemas.microsoft.com/office/drawing/2014/main" id="{C167221E-68F9-DB23-F13D-0A548EBF84E5}"/>
              </a:ext>
            </a:extLst>
          </p:cNvPr>
          <p:cNvSpPr txBox="1"/>
          <p:nvPr/>
        </p:nvSpPr>
        <p:spPr>
          <a:xfrm>
            <a:off x="12871938" y="9994970"/>
            <a:ext cx="1772505" cy="837152"/>
          </a:xfrm>
          <a:prstGeom prst="rect">
            <a:avLst/>
          </a:prstGeom>
        </p:spPr>
        <p:txBody>
          <a:bodyPr lIns="0" tIns="0" rIns="0" bIns="0" rtlCol="0" anchor="t">
            <a:spAutoFit/>
          </a:bodyPr>
          <a:lstStyle/>
          <a:p>
            <a:pPr algn="l">
              <a:lnSpc>
                <a:spcPts val="3359"/>
              </a:lnSpc>
            </a:pPr>
            <a:r>
              <a:rPr lang="en-US" sz="2400" b="1" dirty="0">
                <a:solidFill>
                  <a:srgbClr val="0665BE"/>
                </a:solidFill>
                <a:latin typeface="Arial" panose="020B0604020202020204" pitchFamily="34" charset="0"/>
                <a:ea typeface="Gordita Bold"/>
                <a:cs typeface="Arial" panose="020B0604020202020204" pitchFamily="34" charset="0"/>
                <a:sym typeface="Gordita Bold"/>
                <a:hlinkClick r:id="rId6"/>
              </a:rPr>
              <a:t>Dataverse </a:t>
            </a:r>
          </a:p>
          <a:p>
            <a:pPr algn="l">
              <a:lnSpc>
                <a:spcPts val="3359"/>
              </a:lnSpc>
              <a:spcBef>
                <a:spcPct val="0"/>
              </a:spcBef>
            </a:pPr>
            <a:r>
              <a:rPr lang="en-US" sz="2400" b="1" dirty="0">
                <a:solidFill>
                  <a:srgbClr val="0665BE"/>
                </a:solidFill>
                <a:latin typeface="Arial" panose="020B0604020202020204" pitchFamily="34" charset="0"/>
                <a:ea typeface="Gordita Bold"/>
                <a:cs typeface="Arial" panose="020B0604020202020204" pitchFamily="34" charset="0"/>
                <a:sym typeface="Gordita Bold"/>
                <a:hlinkClick r:id="rId6"/>
              </a:rPr>
              <a:t>Africa</a:t>
            </a:r>
            <a:endParaRPr lang="en-US" sz="2400" b="1" dirty="0">
              <a:solidFill>
                <a:srgbClr val="0665BE"/>
              </a:solidFill>
              <a:latin typeface="Arial" panose="020B0604020202020204" pitchFamily="34" charset="0"/>
              <a:ea typeface="Gordita Bold"/>
              <a:cs typeface="Arial" panose="020B0604020202020204" pitchFamily="34" charset="0"/>
              <a:sym typeface="Gordita Bold"/>
            </a:endParaRPr>
          </a:p>
        </p:txBody>
      </p:sp>
      <p:grpSp>
        <p:nvGrpSpPr>
          <p:cNvPr id="13" name="Group 5">
            <a:extLst>
              <a:ext uri="{FF2B5EF4-FFF2-40B4-BE49-F238E27FC236}">
                <a16:creationId xmlns:a16="http://schemas.microsoft.com/office/drawing/2014/main" id="{847F0D2D-12DD-356A-15A1-5B1FAAC8603E}"/>
              </a:ext>
            </a:extLst>
          </p:cNvPr>
          <p:cNvGrpSpPr>
            <a:grpSpLocks noChangeAspect="1"/>
          </p:cNvGrpSpPr>
          <p:nvPr/>
        </p:nvGrpSpPr>
        <p:grpSpPr>
          <a:xfrm>
            <a:off x="8617679" y="185024"/>
            <a:ext cx="6012721" cy="10672918"/>
            <a:chOff x="0" y="0"/>
            <a:chExt cx="4018674" cy="5096472"/>
          </a:xfrm>
        </p:grpSpPr>
        <p:sp>
          <p:nvSpPr>
            <p:cNvPr id="14" name="Freeform 6">
              <a:extLst>
                <a:ext uri="{FF2B5EF4-FFF2-40B4-BE49-F238E27FC236}">
                  <a16:creationId xmlns:a16="http://schemas.microsoft.com/office/drawing/2014/main" id="{93A5BC5C-72EB-EE7A-7267-B45514FA3C3D}"/>
                </a:ext>
              </a:extLst>
            </p:cNvPr>
            <p:cNvSpPr/>
            <p:nvPr/>
          </p:nvSpPr>
          <p:spPr>
            <a:xfrm>
              <a:off x="0" y="0"/>
              <a:ext cx="4018661" cy="5096383"/>
            </a:xfrm>
            <a:custGeom>
              <a:avLst/>
              <a:gdLst/>
              <a:ahLst/>
              <a:cxnLst/>
              <a:rect l="l" t="t" r="r" b="b"/>
              <a:pathLst>
                <a:path w="4018661" h="5096383">
                  <a:moveTo>
                    <a:pt x="752856" y="0"/>
                  </a:moveTo>
                  <a:lnTo>
                    <a:pt x="1751076" y="3509264"/>
                  </a:lnTo>
                  <a:lnTo>
                    <a:pt x="0" y="5081270"/>
                  </a:lnTo>
                  <a:lnTo>
                    <a:pt x="2406904" y="5096383"/>
                  </a:lnTo>
                  <a:lnTo>
                    <a:pt x="2406904" y="5096383"/>
                  </a:lnTo>
                  <a:lnTo>
                    <a:pt x="4018661" y="3518154"/>
                  </a:lnTo>
                  <a:lnTo>
                    <a:pt x="2890520" y="0"/>
                  </a:lnTo>
                  <a:close/>
                </a:path>
              </a:pathLst>
            </a:custGeom>
            <a:blipFill>
              <a:blip r:embed="rId7">
                <a:alphaModFix amt="35000"/>
              </a:blip>
              <a:stretch>
                <a:fillRect l="-53104" r="-53104"/>
              </a:stretch>
            </a:blipFill>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descr="Classroom with solid fill">
            <a:extLst>
              <a:ext uri="{FF2B5EF4-FFF2-40B4-BE49-F238E27FC236}">
                <a16:creationId xmlns:a16="http://schemas.microsoft.com/office/drawing/2014/main" id="{2EC0765B-FD23-8781-0774-1F3423C7D2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2018" y="267400"/>
            <a:ext cx="1084751" cy="1042135"/>
          </a:xfrm>
          <a:prstGeom prst="rect">
            <a:avLst/>
          </a:prstGeom>
        </p:spPr>
      </p:pic>
      <p:sp>
        <p:nvSpPr>
          <p:cNvPr id="10" name="Rectangle: Rounded Corners 9">
            <a:extLst>
              <a:ext uri="{FF2B5EF4-FFF2-40B4-BE49-F238E27FC236}">
                <a16:creationId xmlns:a16="http://schemas.microsoft.com/office/drawing/2014/main" id="{FF496565-2922-1114-CCE5-BF1EEFBD6A7F}"/>
              </a:ext>
            </a:extLst>
          </p:cNvPr>
          <p:cNvSpPr/>
          <p:nvPr/>
        </p:nvSpPr>
        <p:spPr>
          <a:xfrm>
            <a:off x="12871938" y="10527323"/>
            <a:ext cx="1641231" cy="304799"/>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1" name="Freeform 14">
            <a:extLst>
              <a:ext uri="{FF2B5EF4-FFF2-40B4-BE49-F238E27FC236}">
                <a16:creationId xmlns:a16="http://schemas.microsoft.com/office/drawing/2014/main" id="{C8709A3D-986B-B769-A726-2287E8E74CBF}"/>
              </a:ext>
            </a:extLst>
          </p:cNvPr>
          <p:cNvSpPr/>
          <p:nvPr/>
        </p:nvSpPr>
        <p:spPr>
          <a:xfrm>
            <a:off x="12449905" y="10175632"/>
            <a:ext cx="679939" cy="612144"/>
          </a:xfrm>
          <a:custGeom>
            <a:avLst/>
            <a:gdLst/>
            <a:ahLst/>
            <a:cxnLst/>
            <a:rect l="l" t="t" r="r" b="b"/>
            <a:pathLst>
              <a:path w="1207934" h="1114682">
                <a:moveTo>
                  <a:pt x="0" y="0"/>
                </a:moveTo>
                <a:lnTo>
                  <a:pt x="1207933" y="0"/>
                </a:lnTo>
                <a:lnTo>
                  <a:pt x="1207933" y="1114682"/>
                </a:lnTo>
                <a:lnTo>
                  <a:pt x="0" y="1114682"/>
                </a:lnTo>
                <a:lnTo>
                  <a:pt x="0" y="0"/>
                </a:lnTo>
                <a:close/>
              </a:path>
            </a:pathLst>
          </a:custGeom>
          <a:blipFill>
            <a:blip r:embed="rId5"/>
            <a:stretch>
              <a:fillRect l="-186865" t="-163093" r="-187297" b="-250736"/>
            </a:stretch>
          </a:blipFill>
        </p:spPr>
        <p:txBody>
          <a:bodyPr/>
          <a:lstStyle/>
          <a:p>
            <a:endParaRPr lang="en-US" dirty="0">
              <a:latin typeface="Arial" panose="020B0604020202020204" pitchFamily="34" charset="0"/>
              <a:cs typeface="Arial" panose="020B0604020202020204" pitchFamily="34" charset="0"/>
            </a:endParaRPr>
          </a:p>
        </p:txBody>
      </p:sp>
      <p:sp>
        <p:nvSpPr>
          <p:cNvPr id="12" name="TextBox 17">
            <a:extLst>
              <a:ext uri="{FF2B5EF4-FFF2-40B4-BE49-F238E27FC236}">
                <a16:creationId xmlns:a16="http://schemas.microsoft.com/office/drawing/2014/main" id="{C167221E-68F9-DB23-F13D-0A548EBF84E5}"/>
              </a:ext>
            </a:extLst>
          </p:cNvPr>
          <p:cNvSpPr txBox="1"/>
          <p:nvPr/>
        </p:nvSpPr>
        <p:spPr>
          <a:xfrm>
            <a:off x="13082954" y="10024766"/>
            <a:ext cx="2063262" cy="833177"/>
          </a:xfrm>
          <a:prstGeom prst="rect">
            <a:avLst/>
          </a:prstGeom>
        </p:spPr>
        <p:txBody>
          <a:bodyPr wrap="square" lIns="0" tIns="0" rIns="0" bIns="0" rtlCol="0" anchor="t">
            <a:spAutoFit/>
          </a:bodyPr>
          <a:lstStyle/>
          <a:p>
            <a:pPr algn="l">
              <a:lnSpc>
                <a:spcPts val="3359"/>
              </a:lnSpc>
            </a:pPr>
            <a:r>
              <a:rPr lang="en-US" sz="2400" b="1" dirty="0">
                <a:solidFill>
                  <a:srgbClr val="0665BE"/>
                </a:solidFill>
                <a:latin typeface="Arial" panose="020B0604020202020204" pitchFamily="34" charset="0"/>
                <a:ea typeface="Gordita Bold"/>
                <a:cs typeface="Arial" panose="020B0604020202020204" pitchFamily="34" charset="0"/>
                <a:sym typeface="Gordita Bold"/>
                <a:hlinkClick r:id="rId6"/>
              </a:rPr>
              <a:t>Dataverse </a:t>
            </a:r>
          </a:p>
          <a:p>
            <a:pPr algn="l">
              <a:lnSpc>
                <a:spcPts val="3359"/>
              </a:lnSpc>
              <a:spcBef>
                <a:spcPct val="0"/>
              </a:spcBef>
            </a:pPr>
            <a:r>
              <a:rPr lang="en-US" sz="2400" b="1" dirty="0">
                <a:solidFill>
                  <a:srgbClr val="0665BE"/>
                </a:solidFill>
                <a:latin typeface="Arial" panose="020B0604020202020204" pitchFamily="34" charset="0"/>
                <a:ea typeface="Gordita Bold"/>
                <a:cs typeface="Arial" panose="020B0604020202020204" pitchFamily="34" charset="0"/>
                <a:sym typeface="Gordita Bold"/>
                <a:hlinkClick r:id="rId6"/>
              </a:rPr>
              <a:t>Africa</a:t>
            </a:r>
            <a:endParaRPr lang="en-US" sz="2400" b="1" dirty="0">
              <a:solidFill>
                <a:srgbClr val="0665BE"/>
              </a:solidFill>
              <a:latin typeface="Arial" panose="020B0604020202020204" pitchFamily="34" charset="0"/>
              <a:ea typeface="Gordita Bold"/>
              <a:cs typeface="Arial" panose="020B0604020202020204" pitchFamily="34" charset="0"/>
              <a:sym typeface="Gordita Bold"/>
            </a:endParaRPr>
          </a:p>
        </p:txBody>
      </p:sp>
      <p:sp>
        <p:nvSpPr>
          <p:cNvPr id="5" name="Text 3"/>
          <p:cNvSpPr/>
          <p:nvPr/>
        </p:nvSpPr>
        <p:spPr>
          <a:xfrm>
            <a:off x="2428508" y="750179"/>
            <a:ext cx="4475798" cy="559356"/>
          </a:xfrm>
          <a:prstGeom prst="rect">
            <a:avLst/>
          </a:prstGeom>
          <a:noFill/>
          <a:ln/>
        </p:spPr>
        <p:txBody>
          <a:bodyPr wrap="none" lIns="0" tIns="0" rIns="0" bIns="0" rtlCol="0" anchor="t"/>
          <a:lstStyle/>
          <a:p>
            <a:pPr marL="0" indent="0" algn="l">
              <a:lnSpc>
                <a:spcPts val="4400"/>
              </a:lnSpc>
              <a:buNone/>
            </a:pPr>
            <a:r>
              <a:rPr lang="en-US" sz="6000" b="1" dirty="0">
                <a:solidFill>
                  <a:schemeClr val="bg1"/>
                </a:solidFill>
                <a:latin typeface="Arial" panose="020B0604020202020204" pitchFamily="34" charset="0"/>
                <a:ea typeface="Spline Sans Bold" pitchFamily="34" charset="-122"/>
                <a:cs typeface="Arial" panose="020B0604020202020204" pitchFamily="34" charset="0"/>
              </a:rPr>
              <a:t>Project Objectives</a:t>
            </a:r>
            <a:endParaRPr lang="en-US" sz="6000" dirty="0">
              <a:solidFill>
                <a:schemeClr val="bg1"/>
              </a:solidFill>
              <a:latin typeface="Arial" panose="020B0604020202020204" pitchFamily="34" charset="0"/>
              <a:cs typeface="Arial" panose="020B0604020202020204" pitchFamily="34" charset="0"/>
            </a:endParaRPr>
          </a:p>
        </p:txBody>
      </p:sp>
      <p:sp>
        <p:nvSpPr>
          <p:cNvPr id="6" name="Text 4"/>
          <p:cNvSpPr/>
          <p:nvPr/>
        </p:nvSpPr>
        <p:spPr>
          <a:xfrm>
            <a:off x="646601" y="1661226"/>
            <a:ext cx="12868275" cy="2819776"/>
          </a:xfrm>
          <a:prstGeom prst="rect">
            <a:avLst/>
          </a:prstGeom>
          <a:noFill/>
          <a:ln/>
        </p:spPr>
        <p:txBody>
          <a:bodyPr wrap="square" lIns="0" tIns="0" rIns="0" bIns="0" rtlCol="0" anchor="t"/>
          <a:lstStyle/>
          <a:p>
            <a:pPr marL="342900" indent="-342900" algn="l">
              <a:buSzPct val="100000"/>
              <a:buChar char="•"/>
            </a:pPr>
            <a:r>
              <a:rPr lang="en-US" sz="3600" dirty="0">
                <a:solidFill>
                  <a:srgbClr val="E0E4E6"/>
                </a:solidFill>
                <a:latin typeface="Arial" panose="020B0604020202020204" pitchFamily="34" charset="0"/>
                <a:ea typeface="Barlow" pitchFamily="34" charset="-122"/>
                <a:cs typeface="Arial" panose="020B0604020202020204" pitchFamily="34" charset="0"/>
              </a:rPr>
              <a:t>Development of an automated customer segmentation framework</a:t>
            </a:r>
          </a:p>
          <a:p>
            <a:pPr marL="342900" indent="-342900" algn="l">
              <a:buSzPct val="100000"/>
              <a:buChar char="•"/>
            </a:pPr>
            <a:endParaRPr lang="en-US" sz="3600" dirty="0">
              <a:latin typeface="Arial" panose="020B0604020202020204" pitchFamily="34" charset="0"/>
              <a:cs typeface="Arial" panose="020B0604020202020204" pitchFamily="34" charset="0"/>
            </a:endParaRPr>
          </a:p>
          <a:p>
            <a:pPr marL="342900" indent="-342900" algn="l">
              <a:buSzPct val="100000"/>
              <a:buChar char="•"/>
            </a:pPr>
            <a:r>
              <a:rPr lang="en-US" sz="3600" dirty="0">
                <a:solidFill>
                  <a:srgbClr val="E0E4E6"/>
                </a:solidFill>
                <a:latin typeface="Arial" panose="020B0604020202020204" pitchFamily="34" charset="0"/>
                <a:ea typeface="Barlow" pitchFamily="34" charset="-122"/>
                <a:cs typeface="Arial" panose="020B0604020202020204" pitchFamily="34" charset="0"/>
              </a:rPr>
              <a:t>Implementation of advanced sentiment analysis for unstructured feedback</a:t>
            </a:r>
          </a:p>
          <a:p>
            <a:pPr marL="342900" indent="-342900" algn="l">
              <a:buSzPct val="100000"/>
              <a:buChar char="•"/>
            </a:pPr>
            <a:endParaRPr lang="en-US" sz="3600" dirty="0">
              <a:latin typeface="Arial" panose="020B0604020202020204" pitchFamily="34" charset="0"/>
              <a:cs typeface="Arial" panose="020B0604020202020204" pitchFamily="34" charset="0"/>
            </a:endParaRPr>
          </a:p>
          <a:p>
            <a:pPr marL="342900" indent="-342900" algn="l">
              <a:buSzPct val="100000"/>
              <a:buChar char="•"/>
            </a:pPr>
            <a:r>
              <a:rPr lang="en-US" sz="3600" dirty="0">
                <a:solidFill>
                  <a:srgbClr val="E0E4E6"/>
                </a:solidFill>
                <a:latin typeface="Arial" panose="020B0604020202020204" pitchFamily="34" charset="0"/>
                <a:ea typeface="Barlow" pitchFamily="34" charset="-122"/>
                <a:cs typeface="Arial" panose="020B0604020202020204" pitchFamily="34" charset="0"/>
              </a:rPr>
              <a:t>Creation of predictive risk assessment capabilities</a:t>
            </a:r>
          </a:p>
          <a:p>
            <a:pPr marL="342900" indent="-342900" algn="l">
              <a:buSzPct val="100000"/>
              <a:buChar char="•"/>
            </a:pPr>
            <a:endParaRPr lang="en-US" sz="3600" dirty="0">
              <a:latin typeface="Arial" panose="020B0604020202020204" pitchFamily="34" charset="0"/>
              <a:cs typeface="Arial" panose="020B0604020202020204" pitchFamily="34" charset="0"/>
            </a:endParaRPr>
          </a:p>
          <a:p>
            <a:pPr marL="342900" indent="-342900" algn="l">
              <a:buSzPct val="100000"/>
              <a:buChar char="•"/>
            </a:pPr>
            <a:r>
              <a:rPr lang="en-US" sz="3600" dirty="0">
                <a:solidFill>
                  <a:srgbClr val="E0E4E6"/>
                </a:solidFill>
                <a:latin typeface="Arial" panose="020B0604020202020204" pitchFamily="34" charset="0"/>
                <a:ea typeface="Barlow" pitchFamily="34" charset="-122"/>
                <a:cs typeface="Arial" panose="020B0604020202020204" pitchFamily="34" charset="0"/>
              </a:rPr>
              <a:t>Design of user-friendly interfaces for different stakeholder groups</a:t>
            </a:r>
          </a:p>
          <a:p>
            <a:pPr marL="342900" indent="-342900" algn="l">
              <a:buSzPct val="100000"/>
              <a:buChar char="•"/>
            </a:pPr>
            <a:endParaRPr lang="en-US" sz="3600" dirty="0">
              <a:latin typeface="Arial" panose="020B0604020202020204" pitchFamily="34" charset="0"/>
              <a:cs typeface="Arial" panose="020B0604020202020204" pitchFamily="34" charset="0"/>
            </a:endParaRPr>
          </a:p>
          <a:p>
            <a:pPr marL="342900" indent="-342900" algn="l">
              <a:buSzPct val="100000"/>
              <a:buChar char="•"/>
            </a:pPr>
            <a:r>
              <a:rPr lang="en-US" sz="3600" dirty="0">
                <a:solidFill>
                  <a:srgbClr val="E0E4E6"/>
                </a:solidFill>
                <a:latin typeface="Arial" panose="020B0604020202020204" pitchFamily="34" charset="0"/>
                <a:ea typeface="Barlow" pitchFamily="34" charset="-122"/>
                <a:cs typeface="Arial" panose="020B0604020202020204" pitchFamily="34" charset="0"/>
              </a:rPr>
              <a:t>Establishment of a scalable analytics architecture supporting real-time insights</a:t>
            </a:r>
          </a:p>
          <a:p>
            <a:pPr marL="342900" indent="-342900" algn="l">
              <a:buSzPct val="100000"/>
              <a:buChar char="•"/>
            </a:pPr>
            <a:endParaRPr lang="en-US" sz="3600" dirty="0">
              <a:latin typeface="Arial" panose="020B0604020202020204" pitchFamily="34" charset="0"/>
              <a:cs typeface="Arial" panose="020B0604020202020204" pitchFamily="34" charset="0"/>
            </a:endParaRPr>
          </a:p>
          <a:p>
            <a:pPr marL="342900" indent="-342900" algn="l">
              <a:buSzPct val="100000"/>
              <a:buChar char="•"/>
            </a:pPr>
            <a:r>
              <a:rPr lang="en-US" sz="3600" dirty="0">
                <a:solidFill>
                  <a:srgbClr val="E0E4E6"/>
                </a:solidFill>
                <a:latin typeface="Arial" panose="020B0604020202020204" pitchFamily="34" charset="0"/>
                <a:ea typeface="Barlow" pitchFamily="34" charset="-122"/>
                <a:cs typeface="Arial" panose="020B0604020202020204" pitchFamily="34" charset="0"/>
              </a:rPr>
              <a:t>Dual-purpose system design: Fixed dashboard for provided dataset and flexible application for any customer dataset</a:t>
            </a:r>
            <a:endParaRPr lang="en-US" sz="3600" dirty="0">
              <a:latin typeface="Arial" panose="020B0604020202020204" pitchFamily="34" charset="0"/>
              <a:cs typeface="Arial" panose="020B0604020202020204" pitchFamily="34" charset="0"/>
            </a:endParaRPr>
          </a:p>
        </p:txBody>
      </p:sp>
      <p:grpSp>
        <p:nvGrpSpPr>
          <p:cNvPr id="7" name="Group 5">
            <a:extLst>
              <a:ext uri="{FF2B5EF4-FFF2-40B4-BE49-F238E27FC236}">
                <a16:creationId xmlns:a16="http://schemas.microsoft.com/office/drawing/2014/main" id="{1DEAEDE6-5BA8-2BFD-F077-FC784D3F134A}"/>
              </a:ext>
            </a:extLst>
          </p:cNvPr>
          <p:cNvGrpSpPr>
            <a:grpSpLocks noChangeAspect="1"/>
          </p:cNvGrpSpPr>
          <p:nvPr/>
        </p:nvGrpSpPr>
        <p:grpSpPr>
          <a:xfrm>
            <a:off x="8617679" y="185024"/>
            <a:ext cx="6012721" cy="10672918"/>
            <a:chOff x="0" y="0"/>
            <a:chExt cx="4018674" cy="5096472"/>
          </a:xfrm>
        </p:grpSpPr>
        <p:sp>
          <p:nvSpPr>
            <p:cNvPr id="9" name="Freeform 6">
              <a:extLst>
                <a:ext uri="{FF2B5EF4-FFF2-40B4-BE49-F238E27FC236}">
                  <a16:creationId xmlns:a16="http://schemas.microsoft.com/office/drawing/2014/main" id="{634E1F3B-4638-9D43-B777-234DB0A65526}"/>
                </a:ext>
              </a:extLst>
            </p:cNvPr>
            <p:cNvSpPr/>
            <p:nvPr/>
          </p:nvSpPr>
          <p:spPr>
            <a:xfrm>
              <a:off x="0" y="0"/>
              <a:ext cx="4018661" cy="5096383"/>
            </a:xfrm>
            <a:custGeom>
              <a:avLst/>
              <a:gdLst/>
              <a:ahLst/>
              <a:cxnLst/>
              <a:rect l="l" t="t" r="r" b="b"/>
              <a:pathLst>
                <a:path w="4018661" h="5096383">
                  <a:moveTo>
                    <a:pt x="752856" y="0"/>
                  </a:moveTo>
                  <a:lnTo>
                    <a:pt x="1751076" y="3509264"/>
                  </a:lnTo>
                  <a:lnTo>
                    <a:pt x="0" y="5081270"/>
                  </a:lnTo>
                  <a:lnTo>
                    <a:pt x="2406904" y="5096383"/>
                  </a:lnTo>
                  <a:lnTo>
                    <a:pt x="2406904" y="5096383"/>
                  </a:lnTo>
                  <a:lnTo>
                    <a:pt x="4018661" y="3518154"/>
                  </a:lnTo>
                  <a:lnTo>
                    <a:pt x="2890520" y="0"/>
                  </a:lnTo>
                  <a:close/>
                </a:path>
              </a:pathLst>
            </a:custGeom>
            <a:blipFill>
              <a:blip r:embed="rId7">
                <a:alphaModFix amt="35000"/>
              </a:blip>
              <a:stretch>
                <a:fillRect l="-53104" r="-53104"/>
              </a:stretch>
            </a:blipFill>
          </p:spPr>
        </p:sp>
      </p:grpSp>
    </p:spTree>
    <p:extLst>
      <p:ext uri="{BB962C8B-B14F-4D97-AF65-F5344CB8AC3E}">
        <p14:creationId xmlns:p14="http://schemas.microsoft.com/office/powerpoint/2010/main" val="4117095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79276" y="522501"/>
            <a:ext cx="5034796" cy="559356"/>
          </a:xfrm>
          <a:prstGeom prst="rect">
            <a:avLst/>
          </a:prstGeom>
          <a:noFill/>
          <a:ln/>
        </p:spPr>
        <p:txBody>
          <a:bodyPr wrap="none" lIns="0" tIns="0" rIns="0" bIns="0" rtlCol="0" anchor="t"/>
          <a:lstStyle/>
          <a:p>
            <a:pPr marL="0" indent="0" algn="l">
              <a:lnSpc>
                <a:spcPts val="4400"/>
              </a:lnSpc>
              <a:buNone/>
            </a:pPr>
            <a:r>
              <a:rPr lang="en-US" sz="6000" b="1" dirty="0">
                <a:solidFill>
                  <a:srgbClr val="F0FCFF"/>
                </a:solidFill>
                <a:latin typeface="Arial" panose="020B0604020202020204" pitchFamily="34" charset="0"/>
                <a:ea typeface="Spline Sans Bold" pitchFamily="34" charset="-122"/>
                <a:cs typeface="Arial" panose="020B0604020202020204" pitchFamily="34" charset="0"/>
              </a:rPr>
              <a:t>Solution Architecture</a:t>
            </a:r>
            <a:endParaRPr lang="en-US" sz="6000" dirty="0">
              <a:latin typeface="Arial" panose="020B0604020202020204" pitchFamily="34" charset="0"/>
              <a:cs typeface="Arial" panose="020B0604020202020204" pitchFamily="34" charset="0"/>
            </a:endParaRPr>
          </a:p>
        </p:txBody>
      </p:sp>
      <p:sp>
        <p:nvSpPr>
          <p:cNvPr id="3" name="Text 1"/>
          <p:cNvSpPr/>
          <p:nvPr/>
        </p:nvSpPr>
        <p:spPr>
          <a:xfrm>
            <a:off x="665870" y="1796388"/>
            <a:ext cx="12868275" cy="402908"/>
          </a:xfrm>
          <a:prstGeom prst="rect">
            <a:avLst/>
          </a:prstGeom>
          <a:noFill/>
          <a:ln/>
        </p:spPr>
        <p:txBody>
          <a:bodyPr wrap="none" lIns="0" tIns="0" rIns="0" bIns="0" rtlCol="0" anchor="t"/>
          <a:lstStyle/>
          <a:p>
            <a:pPr marL="0" indent="0" algn="l">
              <a:lnSpc>
                <a:spcPct val="150000"/>
              </a:lnSpc>
              <a:buNone/>
            </a:pPr>
            <a:r>
              <a:rPr lang="en-US" sz="3600" dirty="0">
                <a:solidFill>
                  <a:srgbClr val="E0E4E6"/>
                </a:solidFill>
                <a:latin typeface="Arial" panose="020B0604020202020204" pitchFamily="34" charset="0"/>
                <a:ea typeface="Barlow" pitchFamily="34" charset="-122"/>
                <a:cs typeface="Arial" panose="020B0604020202020204" pitchFamily="34" charset="0"/>
              </a:rPr>
              <a:t>The implemented solution comprises three integrated components</a:t>
            </a:r>
          </a:p>
          <a:p>
            <a:pPr marL="0" indent="0" algn="l">
              <a:lnSpc>
                <a:spcPct val="150000"/>
              </a:lnSpc>
              <a:buNone/>
            </a:pPr>
            <a:r>
              <a:rPr lang="en-US" sz="3600" dirty="0">
                <a:solidFill>
                  <a:srgbClr val="E0E4E6"/>
                </a:solidFill>
                <a:latin typeface="Arial" panose="020B0604020202020204" pitchFamily="34" charset="0"/>
                <a:ea typeface="Barlow" pitchFamily="34" charset="-122"/>
                <a:cs typeface="Arial" panose="020B0604020202020204" pitchFamily="34" charset="0"/>
              </a:rPr>
              <a:t> with distinct data handling capabilities:</a:t>
            </a:r>
            <a:endParaRPr lang="en-US" sz="3600" dirty="0">
              <a:latin typeface="Arial" panose="020B0604020202020204" pitchFamily="34" charset="0"/>
              <a:cs typeface="Arial" panose="020B0604020202020204" pitchFamily="34" charset="0"/>
            </a:endParaRPr>
          </a:p>
        </p:txBody>
      </p:sp>
      <p:sp>
        <p:nvSpPr>
          <p:cNvPr id="4" name="Shape 2"/>
          <p:cNvSpPr/>
          <p:nvPr/>
        </p:nvSpPr>
        <p:spPr>
          <a:xfrm>
            <a:off x="881063" y="4545687"/>
            <a:ext cx="4121587" cy="4152836"/>
          </a:xfrm>
          <a:prstGeom prst="roundRect">
            <a:avLst>
              <a:gd name="adj" fmla="val 10403"/>
            </a:avLst>
          </a:prstGeom>
          <a:solidFill>
            <a:srgbClr val="0A081B"/>
          </a:solidFill>
          <a:ln w="30480">
            <a:solidFill>
              <a:srgbClr val="16FFBB"/>
            </a:solidFill>
            <a:prstDash val="solid"/>
          </a:ln>
        </p:spPr>
      </p:sp>
      <p:sp>
        <p:nvSpPr>
          <p:cNvPr id="5" name="Shape 3"/>
          <p:cNvSpPr/>
          <p:nvPr/>
        </p:nvSpPr>
        <p:spPr>
          <a:xfrm>
            <a:off x="1163241" y="4827865"/>
            <a:ext cx="755213" cy="755213"/>
          </a:xfrm>
          <a:prstGeom prst="roundRect">
            <a:avLst>
              <a:gd name="adj" fmla="val 12106632"/>
            </a:avLst>
          </a:prstGeom>
          <a:solidFill>
            <a:srgbClr val="16FFBB"/>
          </a:solidFill>
          <a:ln/>
        </p:spPr>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0886" y="5035510"/>
            <a:ext cx="339804" cy="339804"/>
          </a:xfrm>
          <a:prstGeom prst="rect">
            <a:avLst/>
          </a:prstGeom>
        </p:spPr>
      </p:pic>
      <p:sp>
        <p:nvSpPr>
          <p:cNvPr id="7" name="Text 4"/>
          <p:cNvSpPr/>
          <p:nvPr/>
        </p:nvSpPr>
        <p:spPr>
          <a:xfrm>
            <a:off x="1163241" y="5834777"/>
            <a:ext cx="3557230" cy="699373"/>
          </a:xfrm>
          <a:prstGeom prst="rect">
            <a:avLst/>
          </a:prstGeom>
          <a:noFill/>
          <a:ln/>
        </p:spPr>
        <p:txBody>
          <a:bodyPr wrap="square" lIns="0" tIns="0" rIns="0" bIns="0" rtlCol="0" anchor="t"/>
          <a:lstStyle/>
          <a:p>
            <a:pPr marL="0" indent="0" algn="l">
              <a:lnSpc>
                <a:spcPts val="2750"/>
              </a:lnSpc>
              <a:buNone/>
            </a:pPr>
            <a:r>
              <a:rPr lang="en-US" sz="3200" b="1" dirty="0">
                <a:solidFill>
                  <a:srgbClr val="E0E4E6"/>
                </a:solidFill>
                <a:latin typeface="Arial" panose="020B0604020202020204" pitchFamily="34" charset="0"/>
                <a:ea typeface="Spline Sans Bold" pitchFamily="34" charset="-122"/>
                <a:cs typeface="Arial" panose="020B0604020202020204" pitchFamily="34" charset="0"/>
              </a:rPr>
              <a:t>Automated Analytics Pipeline</a:t>
            </a:r>
            <a:endParaRPr lang="en-US" sz="3200" dirty="0">
              <a:latin typeface="Arial" panose="020B0604020202020204" pitchFamily="34" charset="0"/>
              <a:cs typeface="Arial" panose="020B0604020202020204" pitchFamily="34" charset="0"/>
            </a:endParaRPr>
          </a:p>
        </p:txBody>
      </p:sp>
      <p:sp>
        <p:nvSpPr>
          <p:cNvPr id="8" name="Text 5"/>
          <p:cNvSpPr/>
          <p:nvPr/>
        </p:nvSpPr>
        <p:spPr>
          <a:xfrm>
            <a:off x="1163241" y="7083703"/>
            <a:ext cx="3557230" cy="805815"/>
          </a:xfrm>
          <a:prstGeom prst="rect">
            <a:avLst/>
          </a:prstGeom>
          <a:noFill/>
          <a:ln/>
        </p:spPr>
        <p:txBody>
          <a:bodyPr wrap="square" lIns="0" tIns="0" rIns="0" bIns="0" rtlCol="0" anchor="t"/>
          <a:lstStyle/>
          <a:p>
            <a:pPr marL="0" indent="0" algn="l">
              <a:lnSpc>
                <a:spcPts val="3150"/>
              </a:lnSpc>
              <a:buNone/>
            </a:pPr>
            <a:r>
              <a:rPr lang="en-US" sz="2400" dirty="0">
                <a:solidFill>
                  <a:srgbClr val="E0E4E6"/>
                </a:solidFill>
                <a:latin typeface="Arial" panose="020B0604020202020204" pitchFamily="34" charset="0"/>
                <a:ea typeface="Barlow" pitchFamily="34" charset="-122"/>
                <a:cs typeface="Arial" panose="020B0604020202020204" pitchFamily="34" charset="0"/>
              </a:rPr>
              <a:t>Python-based data processing and machine learning models</a:t>
            </a:r>
            <a:endParaRPr lang="en-US" sz="2400" dirty="0">
              <a:latin typeface="Arial" panose="020B0604020202020204" pitchFamily="34" charset="0"/>
              <a:cs typeface="Arial" panose="020B0604020202020204" pitchFamily="34" charset="0"/>
            </a:endParaRPr>
          </a:p>
        </p:txBody>
      </p:sp>
      <p:sp>
        <p:nvSpPr>
          <p:cNvPr id="9" name="Shape 6"/>
          <p:cNvSpPr/>
          <p:nvPr/>
        </p:nvSpPr>
        <p:spPr>
          <a:xfrm>
            <a:off x="5254347" y="4545687"/>
            <a:ext cx="4121587" cy="4152836"/>
          </a:xfrm>
          <a:prstGeom prst="roundRect">
            <a:avLst>
              <a:gd name="adj" fmla="val 10403"/>
            </a:avLst>
          </a:prstGeom>
          <a:solidFill>
            <a:srgbClr val="0A081B"/>
          </a:solidFill>
          <a:ln w="30480">
            <a:solidFill>
              <a:srgbClr val="29DDDA"/>
            </a:solidFill>
            <a:prstDash val="solid"/>
          </a:ln>
        </p:spPr>
      </p:sp>
      <p:sp>
        <p:nvSpPr>
          <p:cNvPr id="10" name="Shape 7"/>
          <p:cNvSpPr/>
          <p:nvPr/>
        </p:nvSpPr>
        <p:spPr>
          <a:xfrm>
            <a:off x="5536525" y="4827865"/>
            <a:ext cx="755213" cy="755213"/>
          </a:xfrm>
          <a:prstGeom prst="roundRect">
            <a:avLst>
              <a:gd name="adj" fmla="val 12106632"/>
            </a:avLst>
          </a:prstGeom>
          <a:solidFill>
            <a:srgbClr val="29DDDA"/>
          </a:solidFill>
          <a:ln/>
        </p:spPr>
      </p:sp>
      <p:pic>
        <p:nvPicPr>
          <p:cNvPr id="11"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44170" y="5035510"/>
            <a:ext cx="339804" cy="339804"/>
          </a:xfrm>
          <a:prstGeom prst="rect">
            <a:avLst/>
          </a:prstGeom>
        </p:spPr>
      </p:pic>
      <p:sp>
        <p:nvSpPr>
          <p:cNvPr id="12" name="Text 8"/>
          <p:cNvSpPr/>
          <p:nvPr/>
        </p:nvSpPr>
        <p:spPr>
          <a:xfrm>
            <a:off x="5536525" y="5834777"/>
            <a:ext cx="3557230" cy="699373"/>
          </a:xfrm>
          <a:prstGeom prst="rect">
            <a:avLst/>
          </a:prstGeom>
          <a:noFill/>
          <a:ln/>
        </p:spPr>
        <p:txBody>
          <a:bodyPr wrap="square" lIns="0" tIns="0" rIns="0" bIns="0" rtlCol="0" anchor="t"/>
          <a:lstStyle/>
          <a:p>
            <a:pPr marL="0" indent="0" algn="l">
              <a:lnSpc>
                <a:spcPts val="2750"/>
              </a:lnSpc>
              <a:buNone/>
            </a:pPr>
            <a:r>
              <a:rPr lang="en-US" sz="3200" b="1" dirty="0">
                <a:solidFill>
                  <a:srgbClr val="E0E4E6"/>
                </a:solidFill>
                <a:latin typeface="Arial" panose="020B0604020202020204" pitchFamily="34" charset="0"/>
                <a:ea typeface="Spline Sans Bold" pitchFamily="34" charset="-122"/>
                <a:cs typeface="Arial" panose="020B0604020202020204" pitchFamily="34" charset="0"/>
              </a:rPr>
              <a:t>Interactive Web Application</a:t>
            </a:r>
            <a:endParaRPr lang="en-US" sz="3200" dirty="0">
              <a:latin typeface="Arial" panose="020B0604020202020204" pitchFamily="34" charset="0"/>
              <a:cs typeface="Arial" panose="020B0604020202020204" pitchFamily="34" charset="0"/>
            </a:endParaRPr>
          </a:p>
        </p:txBody>
      </p:sp>
      <p:sp>
        <p:nvSpPr>
          <p:cNvPr id="13" name="Text 9"/>
          <p:cNvSpPr/>
          <p:nvPr/>
        </p:nvSpPr>
        <p:spPr>
          <a:xfrm>
            <a:off x="5536525" y="7036811"/>
            <a:ext cx="3557230" cy="1208723"/>
          </a:xfrm>
          <a:prstGeom prst="rect">
            <a:avLst/>
          </a:prstGeom>
          <a:noFill/>
          <a:ln/>
        </p:spPr>
        <p:txBody>
          <a:bodyPr wrap="square" lIns="0" tIns="0" rIns="0" bIns="0" rtlCol="0" anchor="t"/>
          <a:lstStyle/>
          <a:p>
            <a:pPr marL="0" indent="0" algn="l">
              <a:lnSpc>
                <a:spcPts val="3150"/>
              </a:lnSpc>
              <a:buNone/>
            </a:pPr>
            <a:r>
              <a:rPr lang="en-US" sz="2400" dirty="0">
                <a:solidFill>
                  <a:srgbClr val="E0E4E6"/>
                </a:solidFill>
                <a:latin typeface="Arial" panose="020B0604020202020204" pitchFamily="34" charset="0"/>
                <a:ea typeface="Barlow" pitchFamily="34" charset="-122"/>
                <a:cs typeface="Arial" panose="020B0604020202020204" pitchFamily="34" charset="0"/>
              </a:rPr>
              <a:t>Streamlit-based platform for flexible data exploration and analysis</a:t>
            </a:r>
            <a:endParaRPr lang="en-US" sz="2400" dirty="0">
              <a:latin typeface="Arial" panose="020B0604020202020204" pitchFamily="34" charset="0"/>
              <a:cs typeface="Arial" panose="020B0604020202020204" pitchFamily="34" charset="0"/>
            </a:endParaRPr>
          </a:p>
        </p:txBody>
      </p:sp>
      <p:sp>
        <p:nvSpPr>
          <p:cNvPr id="14" name="Shape 10"/>
          <p:cNvSpPr/>
          <p:nvPr/>
        </p:nvSpPr>
        <p:spPr>
          <a:xfrm>
            <a:off x="9627632" y="4545687"/>
            <a:ext cx="4121706" cy="4152836"/>
          </a:xfrm>
          <a:prstGeom prst="roundRect">
            <a:avLst>
              <a:gd name="adj" fmla="val 10403"/>
            </a:avLst>
          </a:prstGeom>
          <a:solidFill>
            <a:srgbClr val="0A081B"/>
          </a:solidFill>
          <a:ln w="30480">
            <a:solidFill>
              <a:srgbClr val="37A7E7"/>
            </a:solidFill>
            <a:prstDash val="solid"/>
          </a:ln>
        </p:spPr>
      </p:sp>
      <p:sp>
        <p:nvSpPr>
          <p:cNvPr id="15" name="Shape 11"/>
          <p:cNvSpPr/>
          <p:nvPr/>
        </p:nvSpPr>
        <p:spPr>
          <a:xfrm>
            <a:off x="9909810" y="4827865"/>
            <a:ext cx="755213" cy="755213"/>
          </a:xfrm>
          <a:prstGeom prst="roundRect">
            <a:avLst>
              <a:gd name="adj" fmla="val 12106632"/>
            </a:avLst>
          </a:prstGeom>
          <a:solidFill>
            <a:srgbClr val="37A7E7"/>
          </a:solidFill>
          <a:ln/>
        </p:spPr>
      </p:sp>
      <p:pic>
        <p:nvPicPr>
          <p:cNvPr id="16"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17455" y="5035510"/>
            <a:ext cx="339804" cy="339804"/>
          </a:xfrm>
          <a:prstGeom prst="rect">
            <a:avLst/>
          </a:prstGeom>
        </p:spPr>
      </p:pic>
      <p:sp>
        <p:nvSpPr>
          <p:cNvPr id="17" name="Text 12"/>
          <p:cNvSpPr/>
          <p:nvPr/>
        </p:nvSpPr>
        <p:spPr>
          <a:xfrm>
            <a:off x="10003594" y="5647209"/>
            <a:ext cx="3557349" cy="699373"/>
          </a:xfrm>
          <a:prstGeom prst="rect">
            <a:avLst/>
          </a:prstGeom>
          <a:noFill/>
          <a:ln/>
        </p:spPr>
        <p:txBody>
          <a:bodyPr wrap="square" lIns="0" tIns="0" rIns="0" bIns="0" rtlCol="0" anchor="t"/>
          <a:lstStyle/>
          <a:p>
            <a:pPr marL="0" indent="0" algn="l">
              <a:lnSpc>
                <a:spcPts val="2750"/>
              </a:lnSpc>
              <a:buNone/>
            </a:pPr>
            <a:r>
              <a:rPr lang="en-US" sz="3200" b="1" dirty="0">
                <a:solidFill>
                  <a:srgbClr val="E0E4E6"/>
                </a:solidFill>
                <a:latin typeface="Arial" panose="020B0604020202020204" pitchFamily="34" charset="0"/>
                <a:ea typeface="Spline Sans Bold" pitchFamily="34" charset="-122"/>
                <a:cs typeface="Arial" panose="020B0604020202020204" pitchFamily="34" charset="0"/>
              </a:rPr>
              <a:t>Business Intelligence Dashboard Suite</a:t>
            </a:r>
            <a:endParaRPr lang="en-US" sz="3200" dirty="0">
              <a:latin typeface="Arial" panose="020B0604020202020204" pitchFamily="34" charset="0"/>
              <a:cs typeface="Arial" panose="020B0604020202020204" pitchFamily="34" charset="0"/>
            </a:endParaRPr>
          </a:p>
        </p:txBody>
      </p:sp>
      <p:sp>
        <p:nvSpPr>
          <p:cNvPr id="18" name="Text 13"/>
          <p:cNvSpPr/>
          <p:nvPr/>
        </p:nvSpPr>
        <p:spPr>
          <a:xfrm>
            <a:off x="9909810" y="6896135"/>
            <a:ext cx="3557349" cy="1208723"/>
          </a:xfrm>
          <a:prstGeom prst="rect">
            <a:avLst/>
          </a:prstGeom>
          <a:noFill/>
          <a:ln/>
        </p:spPr>
        <p:txBody>
          <a:bodyPr wrap="square" lIns="0" tIns="0" rIns="0" bIns="0" rtlCol="0" anchor="t"/>
          <a:lstStyle/>
          <a:p>
            <a:pPr marL="0" indent="0" algn="l">
              <a:lnSpc>
                <a:spcPts val="3150"/>
              </a:lnSpc>
              <a:buNone/>
            </a:pPr>
            <a:r>
              <a:rPr lang="en-US" sz="2400" dirty="0">
                <a:solidFill>
                  <a:srgbClr val="E0E4E6"/>
                </a:solidFill>
                <a:latin typeface="Arial" panose="020B0604020202020204" pitchFamily="34" charset="0"/>
                <a:ea typeface="Barlow" pitchFamily="34" charset="-122"/>
                <a:cs typeface="Arial" panose="020B0604020202020204" pitchFamily="34" charset="0"/>
              </a:rPr>
              <a:t>Six interconnected Power BI dashboards for executive reporting on provided dataset</a:t>
            </a:r>
            <a:endParaRPr lang="en-US" sz="2400" dirty="0">
              <a:latin typeface="Arial" panose="020B0604020202020204" pitchFamily="34" charset="0"/>
              <a:cs typeface="Arial" panose="020B0604020202020204" pitchFamily="34" charset="0"/>
            </a:endParaRPr>
          </a:p>
        </p:txBody>
      </p:sp>
      <p:grpSp>
        <p:nvGrpSpPr>
          <p:cNvPr id="19" name="Group 5">
            <a:extLst>
              <a:ext uri="{FF2B5EF4-FFF2-40B4-BE49-F238E27FC236}">
                <a16:creationId xmlns:a16="http://schemas.microsoft.com/office/drawing/2014/main" id="{C9DB8A3B-E900-4E8B-6136-C12D78E63F83}"/>
              </a:ext>
            </a:extLst>
          </p:cNvPr>
          <p:cNvGrpSpPr>
            <a:grpSpLocks noChangeAspect="1"/>
          </p:cNvGrpSpPr>
          <p:nvPr/>
        </p:nvGrpSpPr>
        <p:grpSpPr>
          <a:xfrm>
            <a:off x="8617679" y="185024"/>
            <a:ext cx="6012721" cy="10672918"/>
            <a:chOff x="0" y="0"/>
            <a:chExt cx="4018674" cy="5096472"/>
          </a:xfrm>
        </p:grpSpPr>
        <p:sp>
          <p:nvSpPr>
            <p:cNvPr id="20" name="Freeform 6">
              <a:extLst>
                <a:ext uri="{FF2B5EF4-FFF2-40B4-BE49-F238E27FC236}">
                  <a16:creationId xmlns:a16="http://schemas.microsoft.com/office/drawing/2014/main" id="{02DC2A19-CF1B-7767-9E3F-58A1C9A3231F}"/>
                </a:ext>
              </a:extLst>
            </p:cNvPr>
            <p:cNvSpPr/>
            <p:nvPr/>
          </p:nvSpPr>
          <p:spPr>
            <a:xfrm>
              <a:off x="0" y="0"/>
              <a:ext cx="4018661" cy="5096383"/>
            </a:xfrm>
            <a:custGeom>
              <a:avLst/>
              <a:gdLst/>
              <a:ahLst/>
              <a:cxnLst/>
              <a:rect l="l" t="t" r="r" b="b"/>
              <a:pathLst>
                <a:path w="4018661" h="5096383">
                  <a:moveTo>
                    <a:pt x="752856" y="0"/>
                  </a:moveTo>
                  <a:lnTo>
                    <a:pt x="1751076" y="3509264"/>
                  </a:lnTo>
                  <a:lnTo>
                    <a:pt x="0" y="5081270"/>
                  </a:lnTo>
                  <a:lnTo>
                    <a:pt x="2406904" y="5096383"/>
                  </a:lnTo>
                  <a:lnTo>
                    <a:pt x="2406904" y="5096383"/>
                  </a:lnTo>
                  <a:lnTo>
                    <a:pt x="4018661" y="3518154"/>
                  </a:lnTo>
                  <a:lnTo>
                    <a:pt x="2890520" y="0"/>
                  </a:lnTo>
                  <a:close/>
                </a:path>
              </a:pathLst>
            </a:custGeom>
            <a:blipFill>
              <a:blip r:embed="rId9">
                <a:alphaModFix amt="35000"/>
              </a:blip>
              <a:stretch>
                <a:fillRect l="-53104" r="-53104"/>
              </a:stretch>
            </a:blipFill>
          </p:spPr>
        </p:sp>
      </p:grpSp>
      <p:sp>
        <p:nvSpPr>
          <p:cNvPr id="21" name="Rectangle: Rounded Corners 20">
            <a:extLst>
              <a:ext uri="{FF2B5EF4-FFF2-40B4-BE49-F238E27FC236}">
                <a16:creationId xmlns:a16="http://schemas.microsoft.com/office/drawing/2014/main" id="{6D202596-CA45-38AB-35E4-4E9301C8F96A}"/>
              </a:ext>
            </a:extLst>
          </p:cNvPr>
          <p:cNvSpPr/>
          <p:nvPr/>
        </p:nvSpPr>
        <p:spPr>
          <a:xfrm>
            <a:off x="12848493" y="10386646"/>
            <a:ext cx="1617766" cy="47111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24" name="Picture 23">
            <a:extLst>
              <a:ext uri="{FF2B5EF4-FFF2-40B4-BE49-F238E27FC236}">
                <a16:creationId xmlns:a16="http://schemas.microsoft.com/office/drawing/2014/main" id="{32428E1B-8F57-0C50-BFD8-8E3B0D2C9743}"/>
              </a:ext>
            </a:extLst>
          </p:cNvPr>
          <p:cNvPicPr>
            <a:picLocks noChangeAspect="1"/>
          </p:cNvPicPr>
          <p:nvPr/>
        </p:nvPicPr>
        <p:blipFill>
          <a:blip r:embed="rId10"/>
          <a:stretch>
            <a:fillRect/>
          </a:stretch>
        </p:blipFill>
        <p:spPr>
          <a:xfrm>
            <a:off x="11774740" y="9747431"/>
            <a:ext cx="2981202" cy="121930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81063" y="758904"/>
            <a:ext cx="2797373" cy="349687"/>
          </a:xfrm>
          <a:prstGeom prst="rect">
            <a:avLst/>
          </a:prstGeom>
          <a:noFill/>
          <a:ln/>
        </p:spPr>
        <p:txBody>
          <a:bodyPr wrap="none" lIns="0" tIns="0" rIns="0" bIns="0" rtlCol="0" anchor="t"/>
          <a:lstStyle/>
          <a:p>
            <a:pPr marL="0" indent="0" algn="l">
              <a:lnSpc>
                <a:spcPts val="2750"/>
              </a:lnSpc>
              <a:buNone/>
            </a:pPr>
            <a:r>
              <a:rPr lang="en-US" sz="6000" b="1" dirty="0">
                <a:solidFill>
                  <a:srgbClr val="F0FCFF"/>
                </a:solidFill>
                <a:latin typeface="Arial" panose="020B0604020202020204" pitchFamily="34" charset="0"/>
                <a:ea typeface="Spline Sans Bold" pitchFamily="34" charset="-122"/>
                <a:cs typeface="Arial" panose="020B0604020202020204" pitchFamily="34" charset="0"/>
              </a:rPr>
              <a:t>Methodology</a:t>
            </a:r>
            <a:endParaRPr lang="en-US" sz="6000" dirty="0">
              <a:latin typeface="Arial" panose="020B0604020202020204" pitchFamily="34" charset="0"/>
              <a:cs typeface="Arial" panose="020B0604020202020204" pitchFamily="34" charset="0"/>
            </a:endParaRPr>
          </a:p>
        </p:txBody>
      </p:sp>
      <p:sp>
        <p:nvSpPr>
          <p:cNvPr id="3" name="Text 1"/>
          <p:cNvSpPr/>
          <p:nvPr/>
        </p:nvSpPr>
        <p:spPr>
          <a:xfrm>
            <a:off x="881063" y="1951077"/>
            <a:ext cx="6416040" cy="559356"/>
          </a:xfrm>
          <a:prstGeom prst="rect">
            <a:avLst/>
          </a:prstGeom>
          <a:noFill/>
          <a:ln/>
        </p:spPr>
        <p:txBody>
          <a:bodyPr wrap="none" lIns="0" tIns="0" rIns="0" bIns="0" rtlCol="0" anchor="t"/>
          <a:lstStyle/>
          <a:p>
            <a:pPr marL="0" indent="0" algn="l">
              <a:lnSpc>
                <a:spcPts val="4400"/>
              </a:lnSpc>
              <a:buNone/>
            </a:pPr>
            <a:r>
              <a:rPr lang="en-US" sz="3600" b="1" dirty="0">
                <a:solidFill>
                  <a:srgbClr val="F0FCFF"/>
                </a:solidFill>
                <a:latin typeface="Arial" panose="020B0604020202020204" pitchFamily="34" charset="0"/>
                <a:ea typeface="Spline Sans Bold" pitchFamily="34" charset="-122"/>
                <a:cs typeface="Arial" panose="020B0604020202020204" pitchFamily="34" charset="0"/>
              </a:rPr>
              <a:t>A. Data Processing Framework</a:t>
            </a:r>
            <a:endParaRPr lang="en-US" sz="3600" dirty="0">
              <a:latin typeface="Arial" panose="020B0604020202020204" pitchFamily="34" charset="0"/>
              <a:cs typeface="Arial" panose="020B0604020202020204" pitchFamily="34" charset="0"/>
            </a:endParaRPr>
          </a:p>
        </p:txBody>
      </p:sp>
      <p:sp>
        <p:nvSpPr>
          <p:cNvPr id="4" name="Text 2"/>
          <p:cNvSpPr/>
          <p:nvPr/>
        </p:nvSpPr>
        <p:spPr>
          <a:xfrm>
            <a:off x="881063" y="2810965"/>
            <a:ext cx="12868275" cy="1611300"/>
          </a:xfrm>
          <a:prstGeom prst="rect">
            <a:avLst/>
          </a:prstGeom>
          <a:noFill/>
          <a:ln/>
        </p:spPr>
        <p:txBody>
          <a:bodyPr wrap="none" lIns="0" tIns="0" rIns="0" bIns="0" rtlCol="0" anchor="t"/>
          <a:lstStyle/>
          <a:p>
            <a:pPr marL="0" indent="0" algn="l">
              <a:lnSpc>
                <a:spcPct val="150000"/>
              </a:lnSpc>
              <a:buNone/>
            </a:pPr>
            <a:r>
              <a:rPr lang="en-US" sz="3200" i="1" dirty="0">
                <a:solidFill>
                  <a:schemeClr val="accent1">
                    <a:lumMod val="60000"/>
                    <a:lumOff val="40000"/>
                  </a:schemeClr>
                </a:solidFill>
                <a:latin typeface="Arial" panose="020B0604020202020204" pitchFamily="34" charset="0"/>
                <a:ea typeface="Barlow" pitchFamily="34" charset="-122"/>
                <a:cs typeface="Arial" panose="020B0604020202020204" pitchFamily="34" charset="0"/>
              </a:rPr>
              <a:t>The analytical pipeline implemented automated data processing with </a:t>
            </a:r>
          </a:p>
          <a:p>
            <a:pPr marL="0" indent="0" algn="l">
              <a:lnSpc>
                <a:spcPct val="150000"/>
              </a:lnSpc>
              <a:buNone/>
            </a:pPr>
            <a:r>
              <a:rPr lang="en-US" sz="3200" i="1" dirty="0">
                <a:solidFill>
                  <a:schemeClr val="accent1">
                    <a:lumMod val="60000"/>
                    <a:lumOff val="40000"/>
                  </a:schemeClr>
                </a:solidFill>
                <a:latin typeface="Arial" panose="020B0604020202020204" pitchFamily="34" charset="0"/>
                <a:ea typeface="Barlow" pitchFamily="34" charset="-122"/>
                <a:cs typeface="Arial" panose="020B0604020202020204" pitchFamily="34" charset="0"/>
              </a:rPr>
              <a:t>intelligent feature engineering, including</a:t>
            </a:r>
            <a:r>
              <a:rPr lang="en-US" sz="3200" dirty="0">
                <a:solidFill>
                  <a:schemeClr val="accent1">
                    <a:lumMod val="60000"/>
                    <a:lumOff val="40000"/>
                  </a:schemeClr>
                </a:solidFill>
                <a:latin typeface="Arial" panose="020B0604020202020204" pitchFamily="34" charset="0"/>
                <a:ea typeface="Barlow" pitchFamily="34" charset="-122"/>
                <a:cs typeface="Arial" panose="020B0604020202020204" pitchFamily="34" charset="0"/>
              </a:rPr>
              <a:t>:</a:t>
            </a:r>
            <a:endParaRPr lang="en-US" sz="32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5" name="Text 3"/>
          <p:cNvSpPr/>
          <p:nvPr/>
        </p:nvSpPr>
        <p:spPr>
          <a:xfrm>
            <a:off x="1523254" y="4676289"/>
            <a:ext cx="12868275" cy="1611301"/>
          </a:xfrm>
          <a:prstGeom prst="rect">
            <a:avLst/>
          </a:prstGeom>
          <a:noFill/>
          <a:ln/>
        </p:spPr>
        <p:txBody>
          <a:bodyPr wrap="square" lIns="0" tIns="0" rIns="0" bIns="0" rtlCol="0" anchor="t"/>
          <a:lstStyle/>
          <a:p>
            <a:pPr marL="342900" indent="-342900" algn="l">
              <a:lnSpc>
                <a:spcPct val="150000"/>
              </a:lnSpc>
              <a:buSzPct val="100000"/>
              <a:buChar char="•"/>
            </a:pPr>
            <a:r>
              <a:rPr lang="en-US" sz="3200" dirty="0">
                <a:solidFill>
                  <a:schemeClr val="bg1"/>
                </a:solidFill>
                <a:latin typeface="Arial" panose="020B0604020202020204" pitchFamily="34" charset="0"/>
                <a:ea typeface="Barlow" pitchFamily="34" charset="-122"/>
                <a:cs typeface="Arial" panose="020B0604020202020204" pitchFamily="34" charset="0"/>
              </a:rPr>
              <a:t>Dynamic data type detection and validation</a:t>
            </a:r>
          </a:p>
          <a:p>
            <a:pPr marL="342900" indent="-342900" algn="l">
              <a:lnSpc>
                <a:spcPct val="150000"/>
              </a:lnSpc>
              <a:buSzPct val="100000"/>
              <a:buChar char="•"/>
            </a:pPr>
            <a:endParaRPr lang="en-US" sz="3200" dirty="0">
              <a:solidFill>
                <a:schemeClr val="bg1"/>
              </a:solidFill>
              <a:latin typeface="Arial" panose="020B0604020202020204" pitchFamily="34" charset="0"/>
              <a:cs typeface="Arial" panose="020B0604020202020204" pitchFamily="34" charset="0"/>
            </a:endParaRPr>
          </a:p>
          <a:p>
            <a:pPr marL="342900" indent="-342900" algn="l">
              <a:lnSpc>
                <a:spcPct val="150000"/>
              </a:lnSpc>
              <a:buSzPct val="100000"/>
              <a:buChar char="•"/>
            </a:pPr>
            <a:r>
              <a:rPr lang="en-US" sz="3200" dirty="0">
                <a:solidFill>
                  <a:schemeClr val="bg1"/>
                </a:solidFill>
                <a:latin typeface="Arial" panose="020B0604020202020204" pitchFamily="34" charset="0"/>
                <a:ea typeface="Barlow" pitchFamily="34" charset="-122"/>
                <a:cs typeface="Arial" panose="020B0604020202020204" pitchFamily="34" charset="0"/>
              </a:rPr>
              <a:t>Advanced missing value imputation techniques</a:t>
            </a:r>
          </a:p>
          <a:p>
            <a:pPr marL="342900" indent="-342900" algn="l">
              <a:lnSpc>
                <a:spcPct val="150000"/>
              </a:lnSpc>
              <a:buSzPct val="100000"/>
              <a:buChar char="•"/>
            </a:pPr>
            <a:endParaRPr lang="en-US" sz="3200" dirty="0">
              <a:solidFill>
                <a:schemeClr val="bg1"/>
              </a:solidFill>
              <a:latin typeface="Arial" panose="020B0604020202020204" pitchFamily="34" charset="0"/>
              <a:cs typeface="Arial" panose="020B0604020202020204" pitchFamily="34" charset="0"/>
            </a:endParaRPr>
          </a:p>
          <a:p>
            <a:pPr marL="342900" indent="-342900" algn="l">
              <a:lnSpc>
                <a:spcPct val="150000"/>
              </a:lnSpc>
              <a:buSzPct val="100000"/>
              <a:buChar char="•"/>
            </a:pPr>
            <a:r>
              <a:rPr lang="en-US" sz="3200" dirty="0">
                <a:solidFill>
                  <a:schemeClr val="bg1"/>
                </a:solidFill>
                <a:latin typeface="Arial" panose="020B0604020202020204" pitchFamily="34" charset="0"/>
                <a:ea typeface="Barlow" pitchFamily="34" charset="-122"/>
                <a:cs typeface="Arial" panose="020B0604020202020204" pitchFamily="34" charset="0"/>
              </a:rPr>
              <a:t>Feature transformation and normalization</a:t>
            </a:r>
          </a:p>
          <a:p>
            <a:pPr marL="342900" indent="-342900" algn="l">
              <a:lnSpc>
                <a:spcPct val="150000"/>
              </a:lnSpc>
              <a:buSzPct val="100000"/>
              <a:buChar char="•"/>
            </a:pPr>
            <a:endParaRPr lang="en-US" sz="3200" dirty="0">
              <a:solidFill>
                <a:schemeClr val="bg1"/>
              </a:solidFill>
              <a:latin typeface="Arial" panose="020B0604020202020204" pitchFamily="34" charset="0"/>
              <a:cs typeface="Arial" panose="020B0604020202020204" pitchFamily="34" charset="0"/>
            </a:endParaRPr>
          </a:p>
          <a:p>
            <a:pPr marL="342900" indent="-342900" algn="l">
              <a:lnSpc>
                <a:spcPct val="150000"/>
              </a:lnSpc>
              <a:buSzPct val="100000"/>
              <a:buChar char="•"/>
            </a:pPr>
            <a:r>
              <a:rPr lang="en-US" sz="3200" dirty="0">
                <a:solidFill>
                  <a:schemeClr val="bg1"/>
                </a:solidFill>
                <a:latin typeface="Arial" panose="020B0604020202020204" pitchFamily="34" charset="0"/>
                <a:ea typeface="Barlow" pitchFamily="34" charset="-122"/>
                <a:cs typeface="Arial" panose="020B0604020202020204" pitchFamily="34" charset="0"/>
              </a:rPr>
              <a:t>Composite metric development for risk scoring and digital adoption indices</a:t>
            </a:r>
            <a:endParaRPr lang="en-US" sz="3200" dirty="0">
              <a:solidFill>
                <a:schemeClr val="bg1"/>
              </a:solidFill>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0AE3BD49-EE65-2716-5F5E-D8797FD2FD83}"/>
              </a:ext>
            </a:extLst>
          </p:cNvPr>
          <p:cNvSpPr/>
          <p:nvPr/>
        </p:nvSpPr>
        <p:spPr>
          <a:xfrm>
            <a:off x="12426463" y="10386646"/>
            <a:ext cx="2110154" cy="56703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9E5809FE-6DE8-6D7A-53CC-3DB866CDB55F}"/>
              </a:ext>
            </a:extLst>
          </p:cNvPr>
          <p:cNvPicPr>
            <a:picLocks noChangeAspect="1"/>
          </p:cNvPicPr>
          <p:nvPr/>
        </p:nvPicPr>
        <p:blipFill>
          <a:blip r:embed="rId3"/>
          <a:stretch>
            <a:fillRect/>
          </a:stretch>
        </p:blipFill>
        <p:spPr>
          <a:xfrm>
            <a:off x="11813322" y="9753494"/>
            <a:ext cx="2981202" cy="1219306"/>
          </a:xfrm>
          <a:prstGeom prst="rect">
            <a:avLst/>
          </a:prstGeom>
        </p:spPr>
      </p:pic>
      <p:grpSp>
        <p:nvGrpSpPr>
          <p:cNvPr id="13" name="Group 5">
            <a:extLst>
              <a:ext uri="{FF2B5EF4-FFF2-40B4-BE49-F238E27FC236}">
                <a16:creationId xmlns:a16="http://schemas.microsoft.com/office/drawing/2014/main" id="{19E75538-B327-97B3-45AF-2F1740FAFB1F}"/>
              </a:ext>
            </a:extLst>
          </p:cNvPr>
          <p:cNvGrpSpPr>
            <a:grpSpLocks noChangeAspect="1"/>
          </p:cNvGrpSpPr>
          <p:nvPr/>
        </p:nvGrpSpPr>
        <p:grpSpPr>
          <a:xfrm>
            <a:off x="8617679" y="19123"/>
            <a:ext cx="6012721" cy="10953677"/>
            <a:chOff x="0" y="0"/>
            <a:chExt cx="4018674" cy="5096472"/>
          </a:xfrm>
        </p:grpSpPr>
        <p:sp>
          <p:nvSpPr>
            <p:cNvPr id="14" name="Freeform 6">
              <a:extLst>
                <a:ext uri="{FF2B5EF4-FFF2-40B4-BE49-F238E27FC236}">
                  <a16:creationId xmlns:a16="http://schemas.microsoft.com/office/drawing/2014/main" id="{96A49D68-F467-40ED-FA59-7C2D6C5373E9}"/>
                </a:ext>
              </a:extLst>
            </p:cNvPr>
            <p:cNvSpPr/>
            <p:nvPr/>
          </p:nvSpPr>
          <p:spPr>
            <a:xfrm>
              <a:off x="0" y="0"/>
              <a:ext cx="4018661" cy="5096383"/>
            </a:xfrm>
            <a:custGeom>
              <a:avLst/>
              <a:gdLst/>
              <a:ahLst/>
              <a:cxnLst/>
              <a:rect l="l" t="t" r="r" b="b"/>
              <a:pathLst>
                <a:path w="4018661" h="5096383">
                  <a:moveTo>
                    <a:pt x="752856" y="0"/>
                  </a:moveTo>
                  <a:lnTo>
                    <a:pt x="1751076" y="3509264"/>
                  </a:lnTo>
                  <a:lnTo>
                    <a:pt x="0" y="5081270"/>
                  </a:lnTo>
                  <a:lnTo>
                    <a:pt x="2406904" y="5096383"/>
                  </a:lnTo>
                  <a:lnTo>
                    <a:pt x="2406904" y="5096383"/>
                  </a:lnTo>
                  <a:lnTo>
                    <a:pt x="4018661" y="3518154"/>
                  </a:lnTo>
                  <a:lnTo>
                    <a:pt x="2890520" y="0"/>
                  </a:lnTo>
                  <a:close/>
                </a:path>
              </a:pathLst>
            </a:custGeom>
            <a:blipFill>
              <a:blip r:embed="rId4">
                <a:alphaModFix amt="35000"/>
              </a:blip>
              <a:stretch>
                <a:fillRect l="-53104" r="-53104"/>
              </a:stretch>
            </a:blipFill>
          </p:spPr>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4"/>
          <p:cNvSpPr/>
          <p:nvPr/>
        </p:nvSpPr>
        <p:spPr>
          <a:xfrm>
            <a:off x="881063" y="735366"/>
            <a:ext cx="7663934" cy="559356"/>
          </a:xfrm>
          <a:prstGeom prst="rect">
            <a:avLst/>
          </a:prstGeom>
          <a:noFill/>
          <a:ln/>
        </p:spPr>
        <p:txBody>
          <a:bodyPr wrap="none" lIns="0" tIns="0" rIns="0" bIns="0" rtlCol="0" anchor="t"/>
          <a:lstStyle/>
          <a:p>
            <a:pPr marL="0" indent="0" algn="l">
              <a:lnSpc>
                <a:spcPts val="4400"/>
              </a:lnSpc>
              <a:buNone/>
            </a:pPr>
            <a:r>
              <a:rPr lang="en-US" sz="3600" b="1" dirty="0">
                <a:solidFill>
                  <a:srgbClr val="F0FCFF"/>
                </a:solidFill>
                <a:latin typeface="Arial" panose="020B0604020202020204" pitchFamily="34" charset="0"/>
                <a:ea typeface="Spline Sans Bold" pitchFamily="34" charset="-122"/>
                <a:cs typeface="Arial" panose="020B0604020202020204" pitchFamily="34" charset="0"/>
              </a:rPr>
              <a:t>B. Machine Learning Implementation</a:t>
            </a:r>
            <a:endParaRPr lang="en-US" sz="3600" dirty="0">
              <a:latin typeface="Arial" panose="020B0604020202020204" pitchFamily="34" charset="0"/>
              <a:cs typeface="Arial" panose="020B0604020202020204" pitchFamily="34" charset="0"/>
            </a:endParaRPr>
          </a:p>
        </p:txBody>
      </p:sp>
      <p:sp>
        <p:nvSpPr>
          <p:cNvPr id="7" name="Text 5"/>
          <p:cNvSpPr/>
          <p:nvPr/>
        </p:nvSpPr>
        <p:spPr>
          <a:xfrm>
            <a:off x="881063" y="2211560"/>
            <a:ext cx="12868275" cy="1569601"/>
          </a:xfrm>
          <a:prstGeom prst="rect">
            <a:avLst/>
          </a:prstGeom>
          <a:noFill/>
          <a:ln/>
        </p:spPr>
        <p:txBody>
          <a:bodyPr wrap="none" lIns="0" tIns="0" rIns="0" bIns="0" rtlCol="0" anchor="t"/>
          <a:lstStyle/>
          <a:p>
            <a:pPr marL="0" indent="0" algn="l">
              <a:lnSpc>
                <a:spcPts val="3150"/>
              </a:lnSpc>
              <a:buNone/>
            </a:pPr>
            <a:r>
              <a:rPr lang="en-US" sz="3200" i="1" dirty="0">
                <a:solidFill>
                  <a:schemeClr val="accent1">
                    <a:lumMod val="60000"/>
                    <a:lumOff val="40000"/>
                  </a:schemeClr>
                </a:solidFill>
                <a:latin typeface="Arial" panose="020B0604020202020204" pitchFamily="34" charset="0"/>
                <a:ea typeface="Barlow" pitchFamily="34" charset="-122"/>
                <a:cs typeface="Arial" panose="020B0604020202020204" pitchFamily="34" charset="0"/>
              </a:rPr>
              <a:t>Unsupervised learning methodologies were </a:t>
            </a:r>
          </a:p>
          <a:p>
            <a:pPr marL="0" indent="0" algn="l">
              <a:lnSpc>
                <a:spcPts val="3150"/>
              </a:lnSpc>
              <a:buNone/>
            </a:pPr>
            <a:endParaRPr lang="en-US" sz="3200" i="1" dirty="0">
              <a:solidFill>
                <a:schemeClr val="accent1">
                  <a:lumMod val="60000"/>
                  <a:lumOff val="40000"/>
                </a:schemeClr>
              </a:solidFill>
              <a:latin typeface="Arial" panose="020B0604020202020204" pitchFamily="34" charset="0"/>
              <a:ea typeface="Barlow" pitchFamily="34" charset="-122"/>
              <a:cs typeface="Arial" panose="020B0604020202020204" pitchFamily="34" charset="0"/>
            </a:endParaRPr>
          </a:p>
          <a:p>
            <a:pPr marL="0" indent="0" algn="l">
              <a:lnSpc>
                <a:spcPts val="3150"/>
              </a:lnSpc>
              <a:buNone/>
            </a:pPr>
            <a:r>
              <a:rPr lang="en-US" sz="3200" i="1" dirty="0">
                <a:solidFill>
                  <a:schemeClr val="accent1">
                    <a:lumMod val="60000"/>
                    <a:lumOff val="40000"/>
                  </a:schemeClr>
                </a:solidFill>
                <a:latin typeface="Arial" panose="020B0604020202020204" pitchFamily="34" charset="0"/>
                <a:ea typeface="Barlow" pitchFamily="34" charset="-122"/>
                <a:cs typeface="Arial" panose="020B0604020202020204" pitchFamily="34" charset="0"/>
              </a:rPr>
              <a:t>employed for customer segmentation:</a:t>
            </a:r>
            <a:endParaRPr lang="en-US" sz="3200" i="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8" name="Text 6"/>
          <p:cNvSpPr/>
          <p:nvPr/>
        </p:nvSpPr>
        <p:spPr>
          <a:xfrm>
            <a:off x="881063" y="4649854"/>
            <a:ext cx="12868275" cy="4111386"/>
          </a:xfrm>
          <a:prstGeom prst="rect">
            <a:avLst/>
          </a:prstGeom>
          <a:noFill/>
          <a:ln/>
        </p:spPr>
        <p:txBody>
          <a:bodyPr wrap="square" lIns="0" tIns="0" rIns="0" bIns="0" rtlCol="0" anchor="t"/>
          <a:lstStyle/>
          <a:p>
            <a:pPr marL="342900" indent="-342900" algn="just">
              <a:lnSpc>
                <a:spcPct val="150000"/>
              </a:lnSpc>
              <a:buSzPct val="100000"/>
              <a:buChar char="•"/>
            </a:pPr>
            <a:r>
              <a:rPr lang="en-US" sz="3200" dirty="0">
                <a:solidFill>
                  <a:schemeClr val="bg1"/>
                </a:solidFill>
                <a:latin typeface="Arial" panose="020B0604020202020204" pitchFamily="34" charset="0"/>
                <a:ea typeface="Barlow" pitchFamily="34" charset="-122"/>
                <a:cs typeface="Arial" panose="020B0604020202020204" pitchFamily="34" charset="0"/>
              </a:rPr>
              <a:t>K-Means clustering with automated optimal cluster determination</a:t>
            </a:r>
          </a:p>
          <a:p>
            <a:pPr marL="342900" indent="-342900" algn="just">
              <a:lnSpc>
                <a:spcPct val="150000"/>
              </a:lnSpc>
              <a:buSzPct val="100000"/>
              <a:buChar char="•"/>
            </a:pPr>
            <a:endParaRPr lang="en-US" sz="3200" dirty="0">
              <a:solidFill>
                <a:schemeClr val="bg1"/>
              </a:solidFill>
              <a:latin typeface="Arial" panose="020B0604020202020204" pitchFamily="34" charset="0"/>
              <a:cs typeface="Arial" panose="020B0604020202020204" pitchFamily="34" charset="0"/>
            </a:endParaRPr>
          </a:p>
          <a:p>
            <a:pPr marL="342900" indent="-342900" algn="just">
              <a:lnSpc>
                <a:spcPct val="150000"/>
              </a:lnSpc>
              <a:buSzPct val="100000"/>
              <a:buChar char="•"/>
            </a:pPr>
            <a:r>
              <a:rPr lang="en-US" sz="3200" dirty="0">
                <a:solidFill>
                  <a:schemeClr val="bg1"/>
                </a:solidFill>
                <a:latin typeface="Arial" panose="020B0604020202020204" pitchFamily="34" charset="0"/>
                <a:ea typeface="Barlow" pitchFamily="34" charset="-122"/>
                <a:cs typeface="Arial" panose="020B0604020202020204" pitchFamily="34" charset="0"/>
              </a:rPr>
              <a:t>Principal Component Analysis for dimensionality reduction</a:t>
            </a:r>
          </a:p>
          <a:p>
            <a:pPr marL="342900" indent="-342900" algn="just">
              <a:lnSpc>
                <a:spcPct val="150000"/>
              </a:lnSpc>
              <a:buSzPct val="100000"/>
              <a:buChar char="•"/>
            </a:pPr>
            <a:endParaRPr lang="en-US" sz="3200" dirty="0">
              <a:solidFill>
                <a:schemeClr val="bg1"/>
              </a:solidFill>
              <a:latin typeface="Arial" panose="020B0604020202020204" pitchFamily="34" charset="0"/>
              <a:cs typeface="Arial" panose="020B0604020202020204" pitchFamily="34" charset="0"/>
            </a:endParaRPr>
          </a:p>
          <a:p>
            <a:pPr marL="342900" indent="-342900" algn="just">
              <a:lnSpc>
                <a:spcPct val="150000"/>
              </a:lnSpc>
              <a:buSzPct val="100000"/>
              <a:buChar char="•"/>
            </a:pPr>
            <a:r>
              <a:rPr lang="en-US" sz="3200" dirty="0">
                <a:solidFill>
                  <a:schemeClr val="bg1"/>
                </a:solidFill>
                <a:latin typeface="Arial" panose="020B0604020202020204" pitchFamily="34" charset="0"/>
                <a:ea typeface="Barlow" pitchFamily="34" charset="-122"/>
                <a:cs typeface="Arial" panose="020B0604020202020204" pitchFamily="34" charset="0"/>
              </a:rPr>
              <a:t>Feature importance analysis for segment interpretation</a:t>
            </a:r>
          </a:p>
          <a:p>
            <a:pPr marL="342900" indent="-342900" algn="just">
              <a:lnSpc>
                <a:spcPct val="150000"/>
              </a:lnSpc>
              <a:buSzPct val="100000"/>
              <a:buChar char="•"/>
            </a:pPr>
            <a:endParaRPr lang="en-US" sz="3200" dirty="0">
              <a:solidFill>
                <a:schemeClr val="bg1"/>
              </a:solidFill>
              <a:latin typeface="Arial" panose="020B0604020202020204" pitchFamily="34" charset="0"/>
              <a:cs typeface="Arial" panose="020B0604020202020204" pitchFamily="34" charset="0"/>
            </a:endParaRPr>
          </a:p>
          <a:p>
            <a:pPr marL="342900" indent="-342900" algn="just">
              <a:lnSpc>
                <a:spcPct val="150000"/>
              </a:lnSpc>
              <a:buSzPct val="100000"/>
              <a:buChar char="•"/>
            </a:pPr>
            <a:r>
              <a:rPr lang="en-US" sz="3200" dirty="0">
                <a:solidFill>
                  <a:schemeClr val="bg1"/>
                </a:solidFill>
                <a:latin typeface="Arial" panose="020B0604020202020204" pitchFamily="34" charset="0"/>
                <a:ea typeface="Barlow" pitchFamily="34" charset="-122"/>
                <a:cs typeface="Arial" panose="020B0604020202020204" pitchFamily="34" charset="0"/>
              </a:rPr>
              <a:t>Cluster stability validation through multiple validation metrics</a:t>
            </a:r>
            <a:endParaRPr lang="en-US" sz="3200" dirty="0">
              <a:solidFill>
                <a:schemeClr val="bg1"/>
              </a:solidFill>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0AE3BD49-EE65-2716-5F5E-D8797FD2FD83}"/>
              </a:ext>
            </a:extLst>
          </p:cNvPr>
          <p:cNvSpPr/>
          <p:nvPr/>
        </p:nvSpPr>
        <p:spPr>
          <a:xfrm>
            <a:off x="12426463" y="10386646"/>
            <a:ext cx="2110154" cy="56703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9E5809FE-6DE8-6D7A-53CC-3DB866CDB55F}"/>
              </a:ext>
            </a:extLst>
          </p:cNvPr>
          <p:cNvPicPr>
            <a:picLocks noChangeAspect="1"/>
          </p:cNvPicPr>
          <p:nvPr/>
        </p:nvPicPr>
        <p:blipFill>
          <a:blip r:embed="rId3"/>
          <a:stretch>
            <a:fillRect/>
          </a:stretch>
        </p:blipFill>
        <p:spPr>
          <a:xfrm>
            <a:off x="11813322" y="9753494"/>
            <a:ext cx="2981202" cy="1219306"/>
          </a:xfrm>
          <a:prstGeom prst="rect">
            <a:avLst/>
          </a:prstGeom>
        </p:spPr>
      </p:pic>
      <p:grpSp>
        <p:nvGrpSpPr>
          <p:cNvPr id="13" name="Group 5">
            <a:extLst>
              <a:ext uri="{FF2B5EF4-FFF2-40B4-BE49-F238E27FC236}">
                <a16:creationId xmlns:a16="http://schemas.microsoft.com/office/drawing/2014/main" id="{19E75538-B327-97B3-45AF-2F1740FAFB1F}"/>
              </a:ext>
            </a:extLst>
          </p:cNvPr>
          <p:cNvGrpSpPr>
            <a:grpSpLocks noChangeAspect="1"/>
          </p:cNvGrpSpPr>
          <p:nvPr/>
        </p:nvGrpSpPr>
        <p:grpSpPr>
          <a:xfrm>
            <a:off x="8617679" y="19123"/>
            <a:ext cx="6012721" cy="10953677"/>
            <a:chOff x="0" y="0"/>
            <a:chExt cx="4018674" cy="5096472"/>
          </a:xfrm>
        </p:grpSpPr>
        <p:sp>
          <p:nvSpPr>
            <p:cNvPr id="14" name="Freeform 6">
              <a:extLst>
                <a:ext uri="{FF2B5EF4-FFF2-40B4-BE49-F238E27FC236}">
                  <a16:creationId xmlns:a16="http://schemas.microsoft.com/office/drawing/2014/main" id="{96A49D68-F467-40ED-FA59-7C2D6C5373E9}"/>
                </a:ext>
              </a:extLst>
            </p:cNvPr>
            <p:cNvSpPr/>
            <p:nvPr/>
          </p:nvSpPr>
          <p:spPr>
            <a:xfrm>
              <a:off x="0" y="0"/>
              <a:ext cx="4018661" cy="5096383"/>
            </a:xfrm>
            <a:custGeom>
              <a:avLst/>
              <a:gdLst/>
              <a:ahLst/>
              <a:cxnLst/>
              <a:rect l="l" t="t" r="r" b="b"/>
              <a:pathLst>
                <a:path w="4018661" h="5096383">
                  <a:moveTo>
                    <a:pt x="752856" y="0"/>
                  </a:moveTo>
                  <a:lnTo>
                    <a:pt x="1751076" y="3509264"/>
                  </a:lnTo>
                  <a:lnTo>
                    <a:pt x="0" y="5081270"/>
                  </a:lnTo>
                  <a:lnTo>
                    <a:pt x="2406904" y="5096383"/>
                  </a:lnTo>
                  <a:lnTo>
                    <a:pt x="2406904" y="5096383"/>
                  </a:lnTo>
                  <a:lnTo>
                    <a:pt x="4018661" y="3518154"/>
                  </a:lnTo>
                  <a:lnTo>
                    <a:pt x="2890520" y="0"/>
                  </a:lnTo>
                  <a:close/>
                </a:path>
              </a:pathLst>
            </a:custGeom>
            <a:blipFill>
              <a:blip r:embed="rId4">
                <a:alphaModFix amt="35000"/>
              </a:blip>
              <a:stretch>
                <a:fillRect l="-53104" r="-53104"/>
              </a:stretch>
            </a:blipFill>
          </p:spPr>
        </p:sp>
      </p:grpSp>
    </p:spTree>
    <p:extLst>
      <p:ext uri="{BB962C8B-B14F-4D97-AF65-F5344CB8AC3E}">
        <p14:creationId xmlns:p14="http://schemas.microsoft.com/office/powerpoint/2010/main" val="10344922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915</TotalTime>
  <Words>2750</Words>
  <Application>Microsoft Office PowerPoint</Application>
  <PresentationFormat>Custom</PresentationFormat>
  <Paragraphs>419</Paragraphs>
  <Slides>32</Slides>
  <Notes>32</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32</vt:i4>
      </vt:variant>
    </vt:vector>
  </HeadingPairs>
  <TitlesOfParts>
    <vt:vector size="34" baseType="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HP</dc:creator>
  <cp:lastModifiedBy>amarachi ike</cp:lastModifiedBy>
  <cp:revision>3</cp:revision>
  <dcterms:created xsi:type="dcterms:W3CDTF">2026-01-29T12:10:12Z</dcterms:created>
  <dcterms:modified xsi:type="dcterms:W3CDTF">2026-01-31T22:34:52Z</dcterms:modified>
</cp:coreProperties>
</file>